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98" r:id="rId2"/>
    <p:sldId id="284" r:id="rId3"/>
    <p:sldId id="258" r:id="rId4"/>
    <p:sldId id="262" r:id="rId5"/>
    <p:sldId id="270" r:id="rId6"/>
    <p:sldId id="271" r:id="rId7"/>
    <p:sldId id="272" r:id="rId8"/>
    <p:sldId id="275" r:id="rId9"/>
    <p:sldId id="276" r:id="rId10"/>
    <p:sldId id="277" r:id="rId11"/>
    <p:sldId id="278" r:id="rId12"/>
    <p:sldId id="279" r:id="rId13"/>
    <p:sldId id="281" r:id="rId14"/>
    <p:sldId id="282" r:id="rId15"/>
    <p:sldId id="283" r:id="rId16"/>
    <p:sldId id="285" r:id="rId17"/>
    <p:sldId id="286" r:id="rId18"/>
    <p:sldId id="287" r:id="rId19"/>
    <p:sldId id="288" r:id="rId20"/>
    <p:sldId id="290" r:id="rId21"/>
    <p:sldId id="291" r:id="rId22"/>
    <p:sldId id="292" r:id="rId23"/>
    <p:sldId id="293" r:id="rId24"/>
    <p:sldId id="294" r:id="rId25"/>
    <p:sldId id="296" r:id="rId26"/>
    <p:sldId id="297" r:id="rId27"/>
    <p:sldId id="26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DD7D58-17EF-4DA6-B375-C4738F3855FE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5A143-E1C0-4DB6-9C0E-8F8EBC0F6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358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ea typeface="ＭＳ Ｐゴシック" panose="020B0600070205080204" pitchFamily="34" charset="-128"/>
              </a:rPr>
              <a:t>Memory cyclic learning need to go over stuff three times</a:t>
            </a:r>
          </a:p>
          <a:p>
            <a:r>
              <a:rPr lang="en-GB" altLang="en-US" smtClean="0">
                <a:ea typeface="ＭＳ Ｐゴシック" panose="020B0600070205080204" pitchFamily="34" charset="-128"/>
              </a:rPr>
              <a:t>Revision timetable &amp; all the resources you need</a:t>
            </a:r>
          </a:p>
          <a:p>
            <a:r>
              <a:rPr lang="en-GB" altLang="en-US" smtClean="0">
                <a:ea typeface="ＭＳ Ｐゴシック" panose="020B0600070205080204" pitchFamily="34" charset="-128"/>
              </a:rPr>
              <a:t>Learning check list for all subjects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0B17AC7-4D26-414D-8EB4-C5B2AE189D5D}" type="slidenum"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934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234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000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777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53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211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113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368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805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972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359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9464A-2CFB-4913-AA1F-B94CAE23A92C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12FE4-DB34-4098-BCB3-CB5AED44D3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38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.uk/url?sa=i&amp;rct=j&amp;q=stationary&amp;source=images&amp;cd=&amp;cad=rja&amp;docid=v1jjuJ1A8oAyIM&amp;tbnid=YW7SKxCneo3YbM:&amp;ved=0CAUQjRw&amp;url=http://www.publicdomainpictures.net/view-image.php?image=1889&amp;ei=Bm0qUeqFCqm10QXa9IHgAQ&amp;psig=AFQjCNHHJAFQq8bk3PtVV_4Rrz5KXjCg_A&amp;ust=136182131201160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google.co.uk/url?sa=i&amp;rct=j&amp;q=cartoon+laptop&amp;source=images&amp;cd=&amp;cad=rja&amp;docid=V785KoAAjb9iKM&amp;tbnid=lTa0YNNzDq79iM:&amp;ved=0CAUQjRw&amp;url=http://www.glogster.com/loryrous/commit-yourself-to-lifelong-learning-/g-6l5o4vpbt7t84ihmdv1r0a0&amp;ei=a0kqUZPJN6q-0QWFvIDgAg&amp;psig=AFQjCNEtMXqQSFTOS7hwbgEdwU7rZSUGhQ&amp;ust=136181216192358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gif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url?sa=i&amp;rct=j&amp;q=revision&amp;source=images&amp;cd=&amp;cad=rja&amp;docid=RVu_wQq3MevAxM&amp;tbnid=derENeqo2WyDGM:&amp;ved=0CAUQjRw&amp;url=http://purbeckhumanities.co.uk/category/revision/&amp;ei=8OMMU-rJFIX80QX0nYCgCQ&amp;psig=AFQjCNHVV330C5Pt3qLIIgQl7TUdEeovwg&amp;ust=1393439973498682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google.com/url?sa=i&amp;rct=j&amp;q=A3+and+A4+paper&amp;source=images&amp;cd=&amp;cad=rja&amp;docid=wdDHhJJlu8Uu9M&amp;tbnid=RDQyF22tcKpqJM:&amp;ved=0CAUQjRw&amp;url=http://www.empireimports.com/inpa.html&amp;ei=yuAMU-2TFInR7Abw34BI&amp;psig=AFQjCNH-Kxaj_rhdh-ItQDeNcH2Ubz1anw&amp;ust=139343925972427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5.jpeg"/><Relationship Id="rId4" Type="http://schemas.openxmlformats.org/officeDocument/2006/relationships/hyperlink" Target="http://www.google.com/url?sa=i&amp;rct=j&amp;q=A3+and+A4+paper&amp;source=images&amp;cd=&amp;cad=rja&amp;docid=mXrlSdVHGNqwrM&amp;tbnid=IqaEupXGvbaPbM:&amp;ved=0CAUQjRw&amp;url=http://dingxin.en.made-in-china.com/product/jogJECSUnBrX/China-School-Office-Copy-Paper-A4-A3.html&amp;ei=ZOEMU_fDHe-S7Abdv4HIBA&amp;psig=AFQjCNH-Kxaj_rhdh-ItQDeNcH2Ubz1anw&amp;ust=1393439259724271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images.google.com/url?sa=i&amp;rct=j&amp;q=look+cover+write+check&amp;source=images&amp;cd=&amp;cad=rja&amp;docid=d47JCBMZ0Gt89M&amp;tbnid=o8U_KKpI8UzG6M:&amp;ved=0CAUQjRw&amp;url=http://llpsmiddle.global2.vic.edu.au/top-sites/&amp;ei=m-QMU7WDCqeW0QWC-YHgDw&amp;psig=AFQjCNEJJ06tP2CIQSYYtAoua42O7rIdRA&amp;ust=139344022708852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images.google.com/url?sa=i&amp;rct=j&amp;q=facetime&amp;source=images&amp;cd=&amp;cad=rja&amp;docid=hyfSOaeCswpAlM&amp;tbnid=R1kMmnkZHn0tpM:&amp;ved=0CAUQjRw&amp;url=http://www.technobuffalo.com/tag/facetime/&amp;ei=5-IMU4qWI8r30gXLwYFI&amp;psig=AFQjCNEPcNsTP_hWVmki3pYHPq7VQEPVEw&amp;ust=1393439823115577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Revision Tips</a:t>
            </a:r>
            <a:endParaRPr lang="en-GB" sz="80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5263"/>
            <a:ext cx="1599092" cy="1656035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897026"/>
            <a:ext cx="2714625" cy="2438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886200"/>
            <a:ext cx="2143125" cy="21431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270068" y="6477885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 Johnston 2018</a:t>
            </a:r>
          </a:p>
        </p:txBody>
      </p:sp>
    </p:spTree>
    <p:extLst>
      <p:ext uri="{BB962C8B-B14F-4D97-AF65-F5344CB8AC3E}">
        <p14:creationId xmlns:p14="http://schemas.microsoft.com/office/powerpoint/2010/main" val="148424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Box 4"/>
          <p:cNvSpPr txBox="1">
            <a:spLocks noChangeArrowheads="1"/>
          </p:cNvSpPr>
          <p:nvPr/>
        </p:nvSpPr>
        <p:spPr bwMode="auto">
          <a:xfrm>
            <a:off x="194055" y="1052736"/>
            <a:ext cx="85693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571500" indent="-5715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3600" dirty="0" smtClean="0">
                <a:solidFill>
                  <a:srgbClr val="17375E"/>
                </a:solidFill>
                <a:latin typeface="Century Gothic" panose="020B0502020202020204" pitchFamily="34" charset="0"/>
              </a:rPr>
              <a:t>Everyone is different.</a:t>
            </a:r>
          </a:p>
          <a:p>
            <a:pPr marL="571500" indent="-5715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3600" dirty="0" smtClean="0">
                <a:solidFill>
                  <a:srgbClr val="17375E"/>
                </a:solidFill>
                <a:latin typeface="Century Gothic" panose="020B0502020202020204" pitchFamily="34" charset="0"/>
              </a:rPr>
              <a:t>Try different methods.</a:t>
            </a:r>
          </a:p>
          <a:p>
            <a:pPr marL="571500" indent="-5715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3600" dirty="0" smtClean="0">
                <a:solidFill>
                  <a:srgbClr val="17375E"/>
                </a:solidFill>
                <a:latin typeface="Century Gothic" panose="020B0502020202020204" pitchFamily="34" charset="0"/>
              </a:rPr>
              <a:t>There </a:t>
            </a:r>
            <a:r>
              <a:rPr lang="en-GB" altLang="en-US" sz="3600" dirty="0">
                <a:solidFill>
                  <a:srgbClr val="17375E"/>
                </a:solidFill>
                <a:latin typeface="Century Gothic" panose="020B0502020202020204" pitchFamily="34" charset="0"/>
              </a:rPr>
              <a:t>is no right way to </a:t>
            </a:r>
            <a:r>
              <a:rPr lang="en-GB" altLang="en-US" sz="3600" dirty="0" smtClean="0">
                <a:solidFill>
                  <a:srgbClr val="17375E"/>
                </a:solidFill>
                <a:latin typeface="Century Gothic" panose="020B0502020202020204" pitchFamily="34" charset="0"/>
              </a:rPr>
              <a:t>revise.</a:t>
            </a:r>
          </a:p>
        </p:txBody>
      </p:sp>
      <p:pic>
        <p:nvPicPr>
          <p:cNvPr id="49156" name="Picture 2" descr="http://www.faceup.org.uk/images/stud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967" y="2996952"/>
            <a:ext cx="4968875" cy="3613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5263"/>
            <a:ext cx="1599092" cy="165603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79512" y="35263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Method:</a:t>
            </a:r>
            <a:endParaRPr lang="en-GB" sz="72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84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publicdomainpictures.net/pictures/10000/nahled/1-1232973916ijA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314" y="2348880"/>
            <a:ext cx="4239686" cy="282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39552" y="1556791"/>
            <a:ext cx="4248472" cy="51114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0"/>
              </a:spcAft>
            </a:pPr>
            <a:r>
              <a:rPr lang="en-GB" b="1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Get prepared</a:t>
            </a:r>
            <a:r>
              <a:rPr lang="en-GB" b="1" dirty="0" smtClean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:</a:t>
            </a:r>
            <a:endParaRPr lang="en-GB" dirty="0">
              <a:solidFill>
                <a:srgbClr val="002060"/>
              </a:solidFill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Times New Roman"/>
              </a:rPr>
              <a:t>R</a:t>
            </a:r>
            <a:r>
              <a:rPr lang="en-GB" dirty="0" smtClean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evising will </a:t>
            </a:r>
            <a:r>
              <a:rPr lang="en-GB" dirty="0" smtClean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Times New Roman"/>
              </a:rPr>
              <a:t>feel better with </a:t>
            </a:r>
            <a:r>
              <a:rPr lang="en-GB" dirty="0" smtClean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the </a:t>
            </a:r>
            <a:r>
              <a:rPr lang="en-GB" b="1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right </a:t>
            </a:r>
            <a:r>
              <a:rPr lang="en-GB" b="1" dirty="0" smtClean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equipment!</a:t>
            </a:r>
            <a:r>
              <a:rPr lang="en-GB" dirty="0" smtClean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</a:t>
            </a:r>
          </a:p>
          <a:p>
            <a:pPr>
              <a:spcAft>
                <a:spcPts val="0"/>
              </a:spcAft>
            </a:pPr>
            <a:endParaRPr lang="en-GB" dirty="0">
              <a:solidFill>
                <a:srgbClr val="002060"/>
              </a:solidFill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 smtClean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Pens </a:t>
            </a: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and pencils; different colours;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Highlighters, felt pens;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A4 or A3 folders to store your class </a:t>
            </a:r>
            <a:r>
              <a:rPr lang="en-GB" dirty="0" smtClean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notes  and </a:t>
            </a: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revision notes;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Document or cardboard wallets;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Plastic wallets;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Exercise books or notepads; 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File paper;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A5 or A6 Revision cards; 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A3 or A4 plain or coloured paper;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Wall paper for timelines;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Post It  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Times New Roman"/>
              </a:rPr>
              <a:t>notes;</a:t>
            </a:r>
          </a:p>
          <a:p>
            <a:pPr marL="285750" indent="-285750">
              <a:spcAft>
                <a:spcPts val="0"/>
              </a:spcAft>
              <a:buFont typeface="Wingdings 3" pitchFamily="18" charset="2"/>
              <a:buChar char="_"/>
            </a:pP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Times New Roman"/>
              </a:rPr>
              <a:t>Recording device (to play back)</a:t>
            </a:r>
          </a:p>
          <a:p>
            <a:pPr>
              <a:spcAft>
                <a:spcPts val="0"/>
              </a:spcAft>
            </a:pPr>
            <a:endParaRPr lang="en-GB" sz="1400" dirty="0">
              <a:effectLst/>
              <a:latin typeface="Arial Rounded MT Bold" pitchFamily="34" charset="0"/>
              <a:ea typeface="Calibri"/>
              <a:cs typeface="Times New Roman"/>
            </a:endParaRPr>
          </a:p>
        </p:txBody>
      </p:sp>
      <p:sp>
        <p:nvSpPr>
          <p:cNvPr id="9" name="Text Box 23"/>
          <p:cNvSpPr txBox="1"/>
          <p:nvPr/>
        </p:nvSpPr>
        <p:spPr>
          <a:xfrm>
            <a:off x="323528" y="290713"/>
            <a:ext cx="5809038" cy="648072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6000" b="1" dirty="0" smtClean="0">
                <a:ln w="6350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Times New Roman"/>
              </a:rPr>
              <a:t>Getting ready: </a:t>
            </a:r>
            <a:endParaRPr lang="en-GB" sz="6000" dirty="0">
              <a:solidFill>
                <a:srgbClr val="002060"/>
              </a:solidFill>
              <a:latin typeface="Century Gothic" panose="020B0502020202020204" pitchFamily="34" charset="0"/>
              <a:ea typeface="Calibri"/>
              <a:cs typeface="Times New Roman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0648"/>
            <a:ext cx="1599092" cy="16560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9679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11150" y="158750"/>
            <a:ext cx="4332858" cy="16140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indent="226695">
              <a:spcAft>
                <a:spcPts val="0"/>
              </a:spcAft>
            </a:pP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Avoid all distractions</a:t>
            </a: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: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. </a:t>
            </a:r>
            <a:endParaRPr lang="en-GB" sz="1400" dirty="0"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indent="226695">
              <a:spcAft>
                <a:spcPts val="0"/>
              </a:spcAft>
            </a:pPr>
            <a:endParaRPr lang="en-GB" sz="1400" dirty="0" smtClean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Keep TV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, computer, laptop, </a:t>
            </a:r>
            <a:r>
              <a:rPr lang="en-GB" sz="1400" dirty="0" err="1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ipad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, phone, kindle, Facebook, twitter and any games </a:t>
            </a: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away. </a:t>
            </a: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If </a:t>
            </a: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music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becomes a distraction, get rid of it.  </a:t>
            </a:r>
            <a:endParaRPr lang="en-GB" sz="1400" dirty="0" smtClean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Do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not waste time or delay starting</a:t>
            </a:r>
            <a:r>
              <a:rPr lang="en-GB" sz="1400" dirty="0">
                <a:effectLst/>
                <a:latin typeface="Arial Rounded MT Bold" pitchFamily="34" charset="0"/>
                <a:ea typeface="Calibri"/>
                <a:cs typeface="Times New Roman"/>
              </a:rPr>
              <a:t>.</a:t>
            </a:r>
          </a:p>
          <a:p>
            <a:pPr>
              <a:spcAft>
                <a:spcPts val="0"/>
              </a:spcAft>
            </a:pPr>
            <a:endParaRPr lang="en-GB" sz="1400" dirty="0">
              <a:effectLst/>
              <a:latin typeface="Arial Rounded MT Bold" pitchFamily="34" charset="0"/>
              <a:ea typeface="Calibri"/>
              <a:cs typeface="Times New Roman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311150" y="3203450"/>
            <a:ext cx="2743200" cy="16590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587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226695">
              <a:spcAft>
                <a:spcPts val="0"/>
              </a:spcAft>
            </a:pP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Sleep:  </a:t>
            </a:r>
          </a:p>
          <a:p>
            <a:pPr indent="226695">
              <a:spcAft>
                <a:spcPts val="0"/>
              </a:spcAft>
            </a:pPr>
            <a:endParaRPr lang="en-GB" sz="1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lvl="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latin typeface="Century Gothic" panose="020B0502020202020204" pitchFamily="34" charset="0"/>
                <a:ea typeface="Calibri"/>
                <a:cs typeface="Times New Roman"/>
              </a:rPr>
              <a:t>No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working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into the early hours of the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morning</a:t>
            </a:r>
          </a:p>
          <a:p>
            <a:pPr marL="285750" lvl="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latin typeface="Century Gothic" panose="020B0502020202020204" pitchFamily="34" charset="0"/>
                <a:ea typeface="Calibri"/>
                <a:cs typeface="Times New Roman"/>
              </a:rPr>
              <a:t>Should be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break between finishing revision and going to bed.  </a:t>
            </a:r>
          </a:p>
        </p:txBody>
      </p:sp>
      <p:sp>
        <p:nvSpPr>
          <p:cNvPr id="6" name="Text Box 5"/>
          <p:cNvSpPr txBox="1"/>
          <p:nvPr/>
        </p:nvSpPr>
        <p:spPr>
          <a:xfrm>
            <a:off x="3704463" y="4941167"/>
            <a:ext cx="5191887" cy="16056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26695">
              <a:spcAft>
                <a:spcPts val="0"/>
              </a:spcAft>
            </a:pPr>
            <a:r>
              <a:rPr lang="en-GB" sz="1400" b="1" dirty="0">
                <a:latin typeface="Century Gothic" panose="020B0502020202020204" pitchFamily="34" charset="0"/>
                <a:ea typeface="Calibri"/>
                <a:cs typeface="Times New Roman"/>
              </a:rPr>
              <a:t>P</a:t>
            </a: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arents/family </a:t>
            </a:r>
            <a:r>
              <a:rPr lang="en-GB" sz="1400" b="1" dirty="0" smtClean="0">
                <a:latin typeface="Century Gothic" panose="020B0502020202020204" pitchFamily="34" charset="0"/>
                <a:ea typeface="Calibri"/>
                <a:cs typeface="Times New Roman"/>
              </a:rPr>
              <a:t>in the house</a:t>
            </a: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:</a:t>
            </a:r>
          </a:p>
          <a:p>
            <a:pPr marL="226695">
              <a:spcAft>
                <a:spcPts val="0"/>
              </a:spcAft>
            </a:pPr>
            <a:endParaRPr lang="en-GB" sz="1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lvl="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>
                <a:latin typeface="Century Gothic" panose="020B0502020202020204" pitchFamily="34" charset="0"/>
                <a:ea typeface="Calibri"/>
                <a:cs typeface="Times New Roman"/>
              </a:rPr>
              <a:t>C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an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help </a:t>
            </a: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by keeping distractions away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including themselves, brothers, sisters, friends and pets and keeping the house quiet.</a:t>
            </a:r>
          </a:p>
          <a:p>
            <a:pPr marL="285750" lvl="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They can help and support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by </a:t>
            </a: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testing </a:t>
            </a: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and </a:t>
            </a: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keeping </a:t>
            </a: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on </a:t>
            </a: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track if </a:t>
            </a: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focus is lost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. </a:t>
            </a:r>
            <a:endParaRPr lang="en-GB" sz="1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4932040" y="158751"/>
            <a:ext cx="3964310" cy="1229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lvl="0" indent="-342900">
              <a:spcAft>
                <a:spcPts val="0"/>
              </a:spcAft>
              <a:buFont typeface="Wingdings 3"/>
              <a:buChar char=""/>
            </a:pPr>
            <a:endParaRPr lang="en-GB" sz="1400" dirty="0" smtClean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lvl="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Clear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space to store folders, textbooks and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revision notes.  </a:t>
            </a:r>
            <a:endParaRPr lang="en-GB" sz="1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lvl="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Make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sure </a:t>
            </a:r>
            <a:r>
              <a:rPr lang="en-GB" sz="1400" dirty="0" smtClean="0">
                <a:latin typeface="Century Gothic" panose="020B0502020202020204" pitchFamily="34" charset="0"/>
                <a:ea typeface="Calibri"/>
                <a:cs typeface="Times New Roman"/>
              </a:rPr>
              <a:t>everyone knows where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it is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so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they do not move it or throw it out! </a:t>
            </a:r>
          </a:p>
        </p:txBody>
      </p:sp>
      <p:sp>
        <p:nvSpPr>
          <p:cNvPr id="8" name="Text Box 7"/>
          <p:cNvSpPr txBox="1"/>
          <p:nvPr/>
        </p:nvSpPr>
        <p:spPr>
          <a:xfrm>
            <a:off x="5746205" y="1501029"/>
            <a:ext cx="3100213" cy="133417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587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endParaRPr lang="en-GB" sz="1400" dirty="0" smtClean="0"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>
                <a:latin typeface="Century Gothic" panose="020B0502020202020204" pitchFamily="34" charset="0"/>
                <a:ea typeface="Calibri"/>
                <a:cs typeface="Times New Roman"/>
              </a:rPr>
              <a:t>N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eed a </a:t>
            </a: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desk or a table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that is not cluttered so </a:t>
            </a:r>
            <a:r>
              <a:rPr lang="en-GB" sz="1400" dirty="0" smtClean="0">
                <a:latin typeface="Century Gothic" panose="020B0502020202020204" pitchFamily="34" charset="0"/>
                <a:ea typeface="Calibri"/>
                <a:cs typeface="Times New Roman"/>
              </a:rPr>
              <a:t>they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can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spread things out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on</a:t>
            </a:r>
            <a:r>
              <a:rPr lang="en-GB" sz="1400" dirty="0" smtClean="0">
                <a:latin typeface="Century Gothic" panose="020B0502020202020204" pitchFamily="34" charset="0"/>
                <a:ea typeface="Calibri"/>
                <a:cs typeface="Times New Roman"/>
              </a:rPr>
              <a:t>, or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leave things out for the next session.  </a:t>
            </a:r>
          </a:p>
          <a:p>
            <a:pPr>
              <a:spcAft>
                <a:spcPts val="0"/>
              </a:spcAft>
            </a:pPr>
            <a:r>
              <a:rPr lang="en-GB" sz="1400" dirty="0">
                <a:effectLst/>
                <a:latin typeface="Arial Rounded MT Bold" pitchFamily="34" charset="0"/>
                <a:ea typeface="Calibri"/>
                <a:cs typeface="Times New Roman"/>
              </a:rPr>
              <a:t> </a:t>
            </a:r>
          </a:p>
        </p:txBody>
      </p:sp>
      <p:sp>
        <p:nvSpPr>
          <p:cNvPr id="9" name="Text Box 8"/>
          <p:cNvSpPr txBox="1"/>
          <p:nvPr/>
        </p:nvSpPr>
        <p:spPr>
          <a:xfrm>
            <a:off x="311150" y="4941168"/>
            <a:ext cx="3180730" cy="161157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587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Find </a:t>
            </a: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 space </a:t>
            </a: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comfortable to revise </a:t>
            </a: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in:</a:t>
            </a:r>
            <a:endParaRPr lang="en-GB" sz="1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lvl="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This might be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bedroom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, or a study or the kitchen. 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Some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might find it easier to revise </a:t>
            </a:r>
            <a:r>
              <a:rPr lang="en-GB" sz="1400" dirty="0" smtClean="0">
                <a:latin typeface="Century Gothic" panose="020B0502020202020204" pitchFamily="34" charset="0"/>
                <a:ea typeface="Calibri"/>
                <a:cs typeface="Times New Roman"/>
              </a:rPr>
              <a:t>with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parents there.  </a:t>
            </a:r>
            <a:endParaRPr lang="en-GB" sz="1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GB" sz="1400" dirty="0">
                <a:effectLst/>
                <a:latin typeface="Arial Rounded MT Bold" pitchFamily="34" charset="0"/>
                <a:ea typeface="Calibri"/>
                <a:cs typeface="Times New Roman"/>
              </a:rPr>
              <a:t> </a:t>
            </a:r>
          </a:p>
        </p:txBody>
      </p:sp>
      <p:sp>
        <p:nvSpPr>
          <p:cNvPr id="10" name="Text Box 12"/>
          <p:cNvSpPr txBox="1"/>
          <p:nvPr/>
        </p:nvSpPr>
        <p:spPr>
          <a:xfrm>
            <a:off x="311150" y="1922477"/>
            <a:ext cx="3900810" cy="11927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226695">
              <a:spcAft>
                <a:spcPts val="0"/>
              </a:spcAft>
            </a:pPr>
            <a:r>
              <a:rPr lang="en-GB" sz="1400" b="1" dirty="0" smtClean="0">
                <a:latin typeface="Century Gothic" panose="020B0502020202020204" pitchFamily="34" charset="0"/>
                <a:ea typeface="Calibri"/>
                <a:cs typeface="Times New Roman"/>
              </a:rPr>
              <a:t>Have regular </a:t>
            </a:r>
            <a:r>
              <a:rPr lang="en-GB" sz="14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breaks after 20-30 mins: </a:t>
            </a:r>
          </a:p>
          <a:p>
            <a:pPr indent="226695">
              <a:spcAft>
                <a:spcPts val="0"/>
              </a:spcAft>
            </a:pPr>
            <a:endParaRPr lang="en-GB" sz="1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latin typeface="Century Gothic" panose="020B0502020202020204" pitchFamily="34" charset="0"/>
                <a:ea typeface="Calibri"/>
                <a:cs typeface="Times New Roman"/>
              </a:rPr>
              <a:t>mo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ve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around; </a:t>
            </a:r>
            <a:endParaRPr lang="en-GB" sz="1400" dirty="0" smtClean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drink water;</a:t>
            </a: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eat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something </a:t>
            </a:r>
            <a:r>
              <a:rPr lang="en-GB" sz="1400" dirty="0">
                <a:latin typeface="Century Gothic" panose="020B0502020202020204" pitchFamily="34" charset="0"/>
                <a:ea typeface="Calibri"/>
                <a:cs typeface="Times New Roman"/>
              </a:rPr>
              <a:t>.</a:t>
            </a:r>
            <a:endParaRPr lang="en-GB" sz="1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</p:txBody>
      </p:sp>
      <p:sp>
        <p:nvSpPr>
          <p:cNvPr id="11" name="Text Box 14"/>
          <p:cNvSpPr txBox="1"/>
          <p:nvPr/>
        </p:nvSpPr>
        <p:spPr>
          <a:xfrm>
            <a:off x="5796136" y="4221087"/>
            <a:ext cx="3054838" cy="5760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5875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Reward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</a:t>
            </a:r>
            <a:r>
              <a:rPr lang="en-GB" sz="1400" dirty="0" smtClean="0">
                <a:latin typeface="Century Gothic" panose="020B0502020202020204" pitchFamily="34" charset="0"/>
                <a:ea typeface="Calibri"/>
                <a:cs typeface="Times New Roman"/>
              </a:rPr>
              <a:t>them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at the end of </a:t>
            </a:r>
            <a:r>
              <a:rPr lang="en-GB" sz="1400" dirty="0" smtClean="0">
                <a:latin typeface="Century Gothic" panose="020B0502020202020204" pitchFamily="34" charset="0"/>
                <a:ea typeface="Calibri"/>
                <a:cs typeface="Times New Roman"/>
              </a:rPr>
              <a:t>their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revision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session.  </a:t>
            </a:r>
          </a:p>
        </p:txBody>
      </p:sp>
      <p:sp>
        <p:nvSpPr>
          <p:cNvPr id="12" name="Text Box 15"/>
          <p:cNvSpPr txBox="1"/>
          <p:nvPr/>
        </p:nvSpPr>
        <p:spPr>
          <a:xfrm>
            <a:off x="5773448" y="3029791"/>
            <a:ext cx="3100214" cy="9015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Doing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some form of </a:t>
            </a:r>
            <a:r>
              <a:rPr lang="en-GB" sz="14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exercise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during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revision </a:t>
            </a:r>
            <a:r>
              <a:rPr lang="en-GB" sz="14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and </a:t>
            </a:r>
            <a:r>
              <a:rPr lang="en-GB" sz="14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exams helps relieve stress and engage the brain.</a:t>
            </a:r>
            <a:endParaRPr lang="en-GB" sz="1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</p:txBody>
      </p:sp>
      <p:pic>
        <p:nvPicPr>
          <p:cNvPr id="14" name="irc_mi" descr="http://84d1f3.medialib.glogster.com/media/f4/f455c6fdabd24d5a366ce4355f6a9d6af07e7446ce224507afd611fb1b081b6b/png-2036-laptop-cartoon-character-displays-pile-of-books.png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642121"/>
            <a:ext cx="1988820" cy="2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 Box 23"/>
          <p:cNvSpPr txBox="1"/>
          <p:nvPr/>
        </p:nvSpPr>
        <p:spPr>
          <a:xfrm>
            <a:off x="3475290" y="3403401"/>
            <a:ext cx="2066783" cy="1343177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b="1" dirty="0" smtClean="0">
                <a:ln w="6350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00000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ea typeface="Calibri"/>
                <a:cs typeface="Times New Roman"/>
              </a:rPr>
              <a:t>Some tips to help when revising:</a:t>
            </a:r>
            <a:endParaRPr lang="en-GB" sz="24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31268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Box 1"/>
          <p:cNvSpPr txBox="1">
            <a:spLocks noChangeArrowheads="1"/>
          </p:cNvSpPr>
          <p:nvPr/>
        </p:nvSpPr>
        <p:spPr bwMode="auto">
          <a:xfrm>
            <a:off x="467544" y="260350"/>
            <a:ext cx="5040560" cy="12003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There will always be distractions!</a:t>
            </a:r>
          </a:p>
        </p:txBody>
      </p:sp>
      <p:pic>
        <p:nvPicPr>
          <p:cNvPr id="25604" name="Picture 6" descr="http://ts4.mm.bing.net/th?id=H.4915282098325650&amp;w=173&amp;h=149&amp;c=7&amp;rs=1&amp;pid=1.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780" y="2420888"/>
            <a:ext cx="200660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9" descr="http://i.telegraph.co.uk/multimedia/archive/02205/phones_2205762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703" y="4692862"/>
            <a:ext cx="2346753" cy="1831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1" descr="social-media-apps-screen.jpg.pagespeed.ce.iShBiwHik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47" y="1628800"/>
            <a:ext cx="5616624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0648"/>
            <a:ext cx="1599092" cy="1656035"/>
          </a:xfrm>
          <a:prstGeom prst="rect">
            <a:avLst/>
          </a:prstGeom>
          <a:noFill/>
        </p:spPr>
      </p:pic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611560" y="5008225"/>
            <a:ext cx="5040560" cy="12003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These will need to be minimised!</a:t>
            </a:r>
            <a:endParaRPr lang="en-GB" altLang="en-US" sz="36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811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107504" y="488500"/>
            <a:ext cx="6734434" cy="12003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17375E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When your son/daughter has revised well – reward </a:t>
            </a:r>
            <a:r>
              <a:rPr lang="en-GB" altLang="en-US" sz="3600" b="1" dirty="0" smtClean="0">
                <a:solidFill>
                  <a:srgbClr val="17375E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them!</a:t>
            </a:r>
            <a:endParaRPr lang="en-GB" altLang="en-US" sz="3600" b="1" dirty="0">
              <a:solidFill>
                <a:srgbClr val="17375E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627" name="Picture 1" descr="20SimiOsomo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97152"/>
            <a:ext cx="5222266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2" descr="ritzy-now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2856"/>
            <a:ext cx="3600078" cy="2519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3" descr="franco-manca-broadway-marke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769" y="2207943"/>
            <a:ext cx="3462338" cy="2444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0648"/>
            <a:ext cx="1599092" cy="16560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140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6"/>
          <p:cNvSpPr txBox="1">
            <a:spLocks noChangeArrowheads="1"/>
          </p:cNvSpPr>
          <p:nvPr/>
        </p:nvSpPr>
        <p:spPr bwMode="auto">
          <a:xfrm>
            <a:off x="250825" y="188913"/>
            <a:ext cx="5833343" cy="12003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Revision: </a:t>
            </a:r>
            <a:r>
              <a:rPr lang="en-GB" altLang="en-US" sz="36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Planning </a:t>
            </a:r>
            <a:r>
              <a:rPr lang="en-GB" altLang="en-US" sz="36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(not </a:t>
            </a:r>
            <a:r>
              <a:rPr lang="en-GB" altLang="en-US" sz="36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cramming)!</a:t>
            </a:r>
            <a:endParaRPr lang="en-GB" altLang="en-US" sz="3600" b="1" dirty="0">
              <a:solidFill>
                <a:srgbClr val="254061"/>
              </a:solidFill>
              <a:latin typeface="Century Gothic" panose="020B0502020202020204" pitchFamily="34" charset="0"/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50825" y="5445125"/>
            <a:ext cx="8713788" cy="12001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rgbClr val="254061"/>
                </a:solidFill>
                <a:latin typeface="Century Gothic" panose="020B0502020202020204" pitchFamily="34" charset="0"/>
              </a:rPr>
              <a:t>Understanding how to make the most of the time available…</a:t>
            </a:r>
          </a:p>
        </p:txBody>
      </p:sp>
      <p:pic>
        <p:nvPicPr>
          <p:cNvPr id="2867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62335"/>
            <a:ext cx="4751388" cy="3528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0648"/>
            <a:ext cx="1599092" cy="16560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182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0" t="37315" r="20094" b="15897"/>
          <a:stretch>
            <a:fillRect/>
          </a:stretch>
        </p:blipFill>
        <p:spPr bwMode="auto">
          <a:xfrm>
            <a:off x="451807" y="1940763"/>
            <a:ext cx="7997825" cy="461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9" name="TextBox 4"/>
          <p:cNvSpPr txBox="1">
            <a:spLocks noChangeArrowheads="1"/>
          </p:cNvSpPr>
          <p:nvPr/>
        </p:nvSpPr>
        <p:spPr bwMode="auto">
          <a:xfrm>
            <a:off x="468313" y="260350"/>
            <a:ext cx="6407943" cy="113877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4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Work out the available hours in the </a:t>
            </a:r>
            <a:r>
              <a:rPr lang="en-GB" altLang="en-US" sz="34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week.</a:t>
            </a:r>
            <a:endParaRPr lang="en-GB" altLang="en-US" sz="3400" b="1" dirty="0">
              <a:solidFill>
                <a:srgbClr val="25406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0648"/>
            <a:ext cx="1599092" cy="16560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120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3"/>
          <p:cNvSpPr txBox="1">
            <a:spLocks noChangeArrowheads="1"/>
          </p:cNvSpPr>
          <p:nvPr/>
        </p:nvSpPr>
        <p:spPr bwMode="auto">
          <a:xfrm>
            <a:off x="442007" y="152892"/>
            <a:ext cx="6335935" cy="113877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4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Put in </a:t>
            </a:r>
            <a:r>
              <a:rPr lang="en-GB" altLang="en-US" sz="34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social </a:t>
            </a:r>
            <a:r>
              <a:rPr lang="en-GB" altLang="en-US" sz="34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plans, rewards + </a:t>
            </a:r>
            <a:r>
              <a:rPr lang="en-GB" altLang="en-US" sz="34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mealtimes.</a:t>
            </a:r>
            <a:endParaRPr lang="en-GB" altLang="en-US" sz="3400" b="1" dirty="0">
              <a:solidFill>
                <a:srgbClr val="25406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09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0" t="37315" r="20094" b="15897"/>
          <a:stretch>
            <a:fillRect/>
          </a:stretch>
        </p:blipFill>
        <p:spPr bwMode="auto">
          <a:xfrm>
            <a:off x="363223" y="1344661"/>
            <a:ext cx="8531854" cy="461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4" name="TextBox 5"/>
          <p:cNvSpPr txBox="1">
            <a:spLocks noChangeArrowheads="1"/>
          </p:cNvSpPr>
          <p:nvPr/>
        </p:nvSpPr>
        <p:spPr bwMode="auto">
          <a:xfrm>
            <a:off x="1655763" y="5249863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0965" name="Rectangle 6"/>
          <p:cNvSpPr>
            <a:spLocks noChangeArrowheads="1"/>
          </p:cNvSpPr>
          <p:nvPr/>
        </p:nvSpPr>
        <p:spPr bwMode="auto">
          <a:xfrm>
            <a:off x="1655763" y="5607050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0966" name="Rectangle 7"/>
          <p:cNvSpPr>
            <a:spLocks noChangeArrowheads="1"/>
          </p:cNvSpPr>
          <p:nvPr/>
        </p:nvSpPr>
        <p:spPr bwMode="auto">
          <a:xfrm>
            <a:off x="3597275" y="1844675"/>
            <a:ext cx="671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0967" name="Rectangle 9"/>
          <p:cNvSpPr>
            <a:spLocks noChangeArrowheads="1"/>
          </p:cNvSpPr>
          <p:nvPr/>
        </p:nvSpPr>
        <p:spPr bwMode="auto">
          <a:xfrm>
            <a:off x="5651500" y="5249863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0968" name="Rectangle 10"/>
          <p:cNvSpPr>
            <a:spLocks noChangeArrowheads="1"/>
          </p:cNvSpPr>
          <p:nvPr/>
        </p:nvSpPr>
        <p:spPr bwMode="auto">
          <a:xfrm>
            <a:off x="5651500" y="5607050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0969" name="Rectangle 11"/>
          <p:cNvSpPr>
            <a:spLocks noChangeArrowheads="1"/>
          </p:cNvSpPr>
          <p:nvPr/>
        </p:nvSpPr>
        <p:spPr bwMode="auto">
          <a:xfrm>
            <a:off x="7667625" y="1844675"/>
            <a:ext cx="673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0970" name="TextBox 13"/>
          <p:cNvSpPr txBox="1">
            <a:spLocks noChangeArrowheads="1"/>
          </p:cNvSpPr>
          <p:nvPr/>
        </p:nvSpPr>
        <p:spPr bwMode="auto">
          <a:xfrm>
            <a:off x="7653338" y="5295900"/>
            <a:ext cx="792162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0971" name="TextBox 14"/>
          <p:cNvSpPr txBox="1">
            <a:spLocks noChangeArrowheads="1"/>
          </p:cNvSpPr>
          <p:nvPr/>
        </p:nvSpPr>
        <p:spPr bwMode="auto">
          <a:xfrm>
            <a:off x="2655888" y="5329238"/>
            <a:ext cx="792162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0972" name="Rectangle 15"/>
          <p:cNvSpPr>
            <a:spLocks noChangeArrowheads="1"/>
          </p:cNvSpPr>
          <p:nvPr/>
        </p:nvSpPr>
        <p:spPr bwMode="auto">
          <a:xfrm>
            <a:off x="1655763" y="3668713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0973" name="Rectangle 16"/>
          <p:cNvSpPr>
            <a:spLocks noChangeArrowheads="1"/>
          </p:cNvSpPr>
          <p:nvPr/>
        </p:nvSpPr>
        <p:spPr bwMode="auto">
          <a:xfrm>
            <a:off x="2620963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0974" name="Rectangle 17"/>
          <p:cNvSpPr>
            <a:spLocks noChangeArrowheads="1"/>
          </p:cNvSpPr>
          <p:nvPr/>
        </p:nvSpPr>
        <p:spPr bwMode="auto">
          <a:xfrm>
            <a:off x="35972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0975" name="Rectangle 18"/>
          <p:cNvSpPr>
            <a:spLocks noChangeArrowheads="1"/>
          </p:cNvSpPr>
          <p:nvPr/>
        </p:nvSpPr>
        <p:spPr bwMode="auto">
          <a:xfrm>
            <a:off x="4586288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0976" name="Rectangle 19"/>
          <p:cNvSpPr>
            <a:spLocks noChangeArrowheads="1"/>
          </p:cNvSpPr>
          <p:nvPr/>
        </p:nvSpPr>
        <p:spPr bwMode="auto">
          <a:xfrm>
            <a:off x="5581650" y="363696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0977" name="Rectangle 20"/>
          <p:cNvSpPr>
            <a:spLocks noChangeArrowheads="1"/>
          </p:cNvSpPr>
          <p:nvPr/>
        </p:nvSpPr>
        <p:spPr bwMode="auto">
          <a:xfrm>
            <a:off x="6588125" y="360362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0978" name="Rectangle 21"/>
          <p:cNvSpPr>
            <a:spLocks noChangeArrowheads="1"/>
          </p:cNvSpPr>
          <p:nvPr/>
        </p:nvSpPr>
        <p:spPr bwMode="auto">
          <a:xfrm>
            <a:off x="75977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0979" name="Rectangle 22"/>
          <p:cNvSpPr>
            <a:spLocks noChangeArrowheads="1"/>
          </p:cNvSpPr>
          <p:nvPr/>
        </p:nvSpPr>
        <p:spPr bwMode="auto">
          <a:xfrm>
            <a:off x="1765300" y="1890713"/>
            <a:ext cx="4937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0980" name="Rectangle 23"/>
          <p:cNvSpPr>
            <a:spLocks noChangeArrowheads="1"/>
          </p:cNvSpPr>
          <p:nvPr/>
        </p:nvSpPr>
        <p:spPr bwMode="auto">
          <a:xfrm>
            <a:off x="2781300" y="1890713"/>
            <a:ext cx="492125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0981" name="Rectangle 24"/>
          <p:cNvSpPr>
            <a:spLocks noChangeArrowheads="1"/>
          </p:cNvSpPr>
          <p:nvPr/>
        </p:nvSpPr>
        <p:spPr bwMode="auto">
          <a:xfrm>
            <a:off x="4586288" y="2557463"/>
            <a:ext cx="852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Tennis</a:t>
            </a:r>
          </a:p>
        </p:txBody>
      </p:sp>
      <p:sp>
        <p:nvSpPr>
          <p:cNvPr id="40982" name="Rectangle 26"/>
          <p:cNvSpPr>
            <a:spLocks noChangeArrowheads="1"/>
          </p:cNvSpPr>
          <p:nvPr/>
        </p:nvSpPr>
        <p:spPr bwMode="auto">
          <a:xfrm>
            <a:off x="6569075" y="4902200"/>
            <a:ext cx="774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Piano</a:t>
            </a:r>
          </a:p>
        </p:txBody>
      </p:sp>
      <p:sp>
        <p:nvSpPr>
          <p:cNvPr id="40983" name="Rectangle 27"/>
          <p:cNvSpPr>
            <a:spLocks noChangeArrowheads="1"/>
          </p:cNvSpPr>
          <p:nvPr/>
        </p:nvSpPr>
        <p:spPr bwMode="auto">
          <a:xfrm>
            <a:off x="4492625" y="4603750"/>
            <a:ext cx="1089025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Hair-dressers</a:t>
            </a:r>
          </a:p>
        </p:txBody>
      </p:sp>
      <p:sp>
        <p:nvSpPr>
          <p:cNvPr id="40984" name="Rectangle 28"/>
          <p:cNvSpPr>
            <a:spLocks noChangeArrowheads="1"/>
          </p:cNvSpPr>
          <p:nvPr/>
        </p:nvSpPr>
        <p:spPr bwMode="auto">
          <a:xfrm>
            <a:off x="3470275" y="2168525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0985" name="Rectangle 29"/>
          <p:cNvSpPr>
            <a:spLocks noChangeArrowheads="1"/>
          </p:cNvSpPr>
          <p:nvPr/>
        </p:nvSpPr>
        <p:spPr bwMode="auto">
          <a:xfrm>
            <a:off x="4422775" y="1849438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0986" name="Rectangle 30"/>
          <p:cNvSpPr>
            <a:spLocks noChangeArrowheads="1"/>
          </p:cNvSpPr>
          <p:nvPr/>
        </p:nvSpPr>
        <p:spPr bwMode="auto">
          <a:xfrm>
            <a:off x="5438775" y="1844675"/>
            <a:ext cx="115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0987" name="Rectangle 31"/>
          <p:cNvSpPr>
            <a:spLocks noChangeArrowheads="1"/>
          </p:cNvSpPr>
          <p:nvPr/>
        </p:nvSpPr>
        <p:spPr bwMode="auto">
          <a:xfrm>
            <a:off x="6438900" y="1820863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0988" name="Rectangle 32"/>
          <p:cNvSpPr>
            <a:spLocks noChangeArrowheads="1"/>
          </p:cNvSpPr>
          <p:nvPr/>
        </p:nvSpPr>
        <p:spPr bwMode="auto">
          <a:xfrm>
            <a:off x="7424738" y="2189163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0989" name="TextBox 1"/>
          <p:cNvSpPr txBox="1">
            <a:spLocks noChangeArrowheads="1"/>
          </p:cNvSpPr>
          <p:nvPr/>
        </p:nvSpPr>
        <p:spPr bwMode="auto">
          <a:xfrm>
            <a:off x="3609975" y="5005388"/>
            <a:ext cx="800100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Visit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Sarah</a:t>
            </a:r>
          </a:p>
        </p:txBody>
      </p:sp>
      <p:sp>
        <p:nvSpPr>
          <p:cNvPr id="40990" name="Rectangle 33"/>
          <p:cNvSpPr>
            <a:spLocks noChangeArrowheads="1"/>
          </p:cNvSpPr>
          <p:nvPr/>
        </p:nvSpPr>
        <p:spPr bwMode="auto">
          <a:xfrm>
            <a:off x="5581650" y="2927350"/>
            <a:ext cx="979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Clarinet</a:t>
            </a:r>
          </a:p>
        </p:txBody>
      </p:sp>
      <p:sp>
        <p:nvSpPr>
          <p:cNvPr id="40991" name="TextBox 34"/>
          <p:cNvSpPr txBox="1">
            <a:spLocks noChangeArrowheads="1"/>
          </p:cNvSpPr>
          <p:nvPr/>
        </p:nvSpPr>
        <p:spPr bwMode="auto">
          <a:xfrm>
            <a:off x="6588125" y="2957513"/>
            <a:ext cx="8366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See Gran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243263" y="6237288"/>
            <a:ext cx="5354637" cy="52387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GB" sz="2800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7 hours a day x 7 = 49 hours a week</a:t>
            </a:r>
          </a:p>
        </p:txBody>
      </p:sp>
      <p:pic>
        <p:nvPicPr>
          <p:cNvPr id="33" name="Picture 3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778" y="73324"/>
            <a:ext cx="1419605" cy="12363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10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3"/>
          <p:cNvSpPr txBox="1">
            <a:spLocks noChangeArrowheads="1"/>
          </p:cNvSpPr>
          <p:nvPr/>
        </p:nvSpPr>
        <p:spPr bwMode="auto">
          <a:xfrm>
            <a:off x="468313" y="260350"/>
            <a:ext cx="6875462" cy="61555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4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Divide </a:t>
            </a:r>
            <a:r>
              <a:rPr lang="en-GB" altLang="en-US" sz="34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subjects </a:t>
            </a:r>
            <a:r>
              <a:rPr lang="en-GB" altLang="en-US" sz="34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into the </a:t>
            </a:r>
            <a:r>
              <a:rPr lang="en-GB" altLang="en-US" sz="34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total.</a:t>
            </a:r>
            <a:endParaRPr lang="en-GB" altLang="en-US" sz="3400" b="1" dirty="0">
              <a:solidFill>
                <a:srgbClr val="25406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19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0" t="37315" r="20094" b="15897"/>
          <a:stretch>
            <a:fillRect/>
          </a:stretch>
        </p:blipFill>
        <p:spPr bwMode="auto">
          <a:xfrm>
            <a:off x="619125" y="1360488"/>
            <a:ext cx="7997825" cy="461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8" name="TextBox 5"/>
          <p:cNvSpPr txBox="1">
            <a:spLocks noChangeArrowheads="1"/>
          </p:cNvSpPr>
          <p:nvPr/>
        </p:nvSpPr>
        <p:spPr bwMode="auto">
          <a:xfrm>
            <a:off x="1655763" y="5249863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1989" name="Rectangle 6"/>
          <p:cNvSpPr>
            <a:spLocks noChangeArrowheads="1"/>
          </p:cNvSpPr>
          <p:nvPr/>
        </p:nvSpPr>
        <p:spPr bwMode="auto">
          <a:xfrm>
            <a:off x="1655763" y="5607050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1990" name="Rectangle 7"/>
          <p:cNvSpPr>
            <a:spLocks noChangeArrowheads="1"/>
          </p:cNvSpPr>
          <p:nvPr/>
        </p:nvSpPr>
        <p:spPr bwMode="auto">
          <a:xfrm>
            <a:off x="3597275" y="1844675"/>
            <a:ext cx="671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1991" name="Rectangle 9"/>
          <p:cNvSpPr>
            <a:spLocks noChangeArrowheads="1"/>
          </p:cNvSpPr>
          <p:nvPr/>
        </p:nvSpPr>
        <p:spPr bwMode="auto">
          <a:xfrm>
            <a:off x="5651500" y="5249863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1992" name="Rectangle 10"/>
          <p:cNvSpPr>
            <a:spLocks noChangeArrowheads="1"/>
          </p:cNvSpPr>
          <p:nvPr/>
        </p:nvSpPr>
        <p:spPr bwMode="auto">
          <a:xfrm>
            <a:off x="5651500" y="5607050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1993" name="Rectangle 11"/>
          <p:cNvSpPr>
            <a:spLocks noChangeArrowheads="1"/>
          </p:cNvSpPr>
          <p:nvPr/>
        </p:nvSpPr>
        <p:spPr bwMode="auto">
          <a:xfrm>
            <a:off x="7667625" y="1844675"/>
            <a:ext cx="673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1994" name="TextBox 13"/>
          <p:cNvSpPr txBox="1">
            <a:spLocks noChangeArrowheads="1"/>
          </p:cNvSpPr>
          <p:nvPr/>
        </p:nvSpPr>
        <p:spPr bwMode="auto">
          <a:xfrm>
            <a:off x="7653338" y="5295900"/>
            <a:ext cx="792162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1995" name="TextBox 14"/>
          <p:cNvSpPr txBox="1">
            <a:spLocks noChangeArrowheads="1"/>
          </p:cNvSpPr>
          <p:nvPr/>
        </p:nvSpPr>
        <p:spPr bwMode="auto">
          <a:xfrm>
            <a:off x="2655888" y="5329238"/>
            <a:ext cx="792162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1996" name="Rectangle 15"/>
          <p:cNvSpPr>
            <a:spLocks noChangeArrowheads="1"/>
          </p:cNvSpPr>
          <p:nvPr/>
        </p:nvSpPr>
        <p:spPr bwMode="auto">
          <a:xfrm>
            <a:off x="1655763" y="3668713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1997" name="Rectangle 16"/>
          <p:cNvSpPr>
            <a:spLocks noChangeArrowheads="1"/>
          </p:cNvSpPr>
          <p:nvPr/>
        </p:nvSpPr>
        <p:spPr bwMode="auto">
          <a:xfrm>
            <a:off x="2620963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1998" name="Rectangle 17"/>
          <p:cNvSpPr>
            <a:spLocks noChangeArrowheads="1"/>
          </p:cNvSpPr>
          <p:nvPr/>
        </p:nvSpPr>
        <p:spPr bwMode="auto">
          <a:xfrm>
            <a:off x="35972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1999" name="Rectangle 18"/>
          <p:cNvSpPr>
            <a:spLocks noChangeArrowheads="1"/>
          </p:cNvSpPr>
          <p:nvPr/>
        </p:nvSpPr>
        <p:spPr bwMode="auto">
          <a:xfrm>
            <a:off x="4586288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2000" name="Rectangle 19"/>
          <p:cNvSpPr>
            <a:spLocks noChangeArrowheads="1"/>
          </p:cNvSpPr>
          <p:nvPr/>
        </p:nvSpPr>
        <p:spPr bwMode="auto">
          <a:xfrm>
            <a:off x="5581650" y="363696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2001" name="Rectangle 20"/>
          <p:cNvSpPr>
            <a:spLocks noChangeArrowheads="1"/>
          </p:cNvSpPr>
          <p:nvPr/>
        </p:nvSpPr>
        <p:spPr bwMode="auto">
          <a:xfrm>
            <a:off x="6588125" y="360362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2002" name="Rectangle 21"/>
          <p:cNvSpPr>
            <a:spLocks noChangeArrowheads="1"/>
          </p:cNvSpPr>
          <p:nvPr/>
        </p:nvSpPr>
        <p:spPr bwMode="auto">
          <a:xfrm>
            <a:off x="75977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2003" name="Rectangle 22"/>
          <p:cNvSpPr>
            <a:spLocks noChangeArrowheads="1"/>
          </p:cNvSpPr>
          <p:nvPr/>
        </p:nvSpPr>
        <p:spPr bwMode="auto">
          <a:xfrm>
            <a:off x="1765300" y="1890713"/>
            <a:ext cx="4937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2004" name="Rectangle 23"/>
          <p:cNvSpPr>
            <a:spLocks noChangeArrowheads="1"/>
          </p:cNvSpPr>
          <p:nvPr/>
        </p:nvSpPr>
        <p:spPr bwMode="auto">
          <a:xfrm>
            <a:off x="2781300" y="1890713"/>
            <a:ext cx="492125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2005" name="Rectangle 24"/>
          <p:cNvSpPr>
            <a:spLocks noChangeArrowheads="1"/>
          </p:cNvSpPr>
          <p:nvPr/>
        </p:nvSpPr>
        <p:spPr bwMode="auto">
          <a:xfrm>
            <a:off x="4586288" y="2557463"/>
            <a:ext cx="852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Tennis</a:t>
            </a:r>
          </a:p>
        </p:txBody>
      </p:sp>
      <p:sp>
        <p:nvSpPr>
          <p:cNvPr id="42006" name="Rectangle 26"/>
          <p:cNvSpPr>
            <a:spLocks noChangeArrowheads="1"/>
          </p:cNvSpPr>
          <p:nvPr/>
        </p:nvSpPr>
        <p:spPr bwMode="auto">
          <a:xfrm>
            <a:off x="6569075" y="4902200"/>
            <a:ext cx="774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Piano</a:t>
            </a:r>
          </a:p>
        </p:txBody>
      </p:sp>
      <p:sp>
        <p:nvSpPr>
          <p:cNvPr id="42007" name="Rectangle 27"/>
          <p:cNvSpPr>
            <a:spLocks noChangeArrowheads="1"/>
          </p:cNvSpPr>
          <p:nvPr/>
        </p:nvSpPr>
        <p:spPr bwMode="auto">
          <a:xfrm>
            <a:off x="4492625" y="4603750"/>
            <a:ext cx="1089025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Hair-dressers</a:t>
            </a:r>
          </a:p>
        </p:txBody>
      </p:sp>
      <p:sp>
        <p:nvSpPr>
          <p:cNvPr id="42008" name="Rectangle 28"/>
          <p:cNvSpPr>
            <a:spLocks noChangeArrowheads="1"/>
          </p:cNvSpPr>
          <p:nvPr/>
        </p:nvSpPr>
        <p:spPr bwMode="auto">
          <a:xfrm>
            <a:off x="3470275" y="2168525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2009" name="Rectangle 29"/>
          <p:cNvSpPr>
            <a:spLocks noChangeArrowheads="1"/>
          </p:cNvSpPr>
          <p:nvPr/>
        </p:nvSpPr>
        <p:spPr bwMode="auto">
          <a:xfrm>
            <a:off x="4422775" y="1849438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2010" name="Rectangle 30"/>
          <p:cNvSpPr>
            <a:spLocks noChangeArrowheads="1"/>
          </p:cNvSpPr>
          <p:nvPr/>
        </p:nvSpPr>
        <p:spPr bwMode="auto">
          <a:xfrm>
            <a:off x="5438775" y="1844675"/>
            <a:ext cx="115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2011" name="Rectangle 31"/>
          <p:cNvSpPr>
            <a:spLocks noChangeArrowheads="1"/>
          </p:cNvSpPr>
          <p:nvPr/>
        </p:nvSpPr>
        <p:spPr bwMode="auto">
          <a:xfrm>
            <a:off x="6438900" y="1820863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2012" name="Rectangle 32"/>
          <p:cNvSpPr>
            <a:spLocks noChangeArrowheads="1"/>
          </p:cNvSpPr>
          <p:nvPr/>
        </p:nvSpPr>
        <p:spPr bwMode="auto">
          <a:xfrm>
            <a:off x="7424738" y="2189163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2013" name="TextBox 1"/>
          <p:cNvSpPr txBox="1">
            <a:spLocks noChangeArrowheads="1"/>
          </p:cNvSpPr>
          <p:nvPr/>
        </p:nvSpPr>
        <p:spPr bwMode="auto">
          <a:xfrm>
            <a:off x="3609975" y="5005388"/>
            <a:ext cx="800100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Visit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Sarah</a:t>
            </a:r>
          </a:p>
        </p:txBody>
      </p:sp>
      <p:sp>
        <p:nvSpPr>
          <p:cNvPr id="42014" name="Rectangle 33"/>
          <p:cNvSpPr>
            <a:spLocks noChangeArrowheads="1"/>
          </p:cNvSpPr>
          <p:nvPr/>
        </p:nvSpPr>
        <p:spPr bwMode="auto">
          <a:xfrm>
            <a:off x="5581650" y="2927350"/>
            <a:ext cx="979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Clarinet</a:t>
            </a:r>
          </a:p>
        </p:txBody>
      </p:sp>
      <p:sp>
        <p:nvSpPr>
          <p:cNvPr id="42015" name="TextBox 34"/>
          <p:cNvSpPr txBox="1">
            <a:spLocks noChangeArrowheads="1"/>
          </p:cNvSpPr>
          <p:nvPr/>
        </p:nvSpPr>
        <p:spPr bwMode="auto">
          <a:xfrm>
            <a:off x="6588125" y="2957513"/>
            <a:ext cx="8366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See Gran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229680" y="6183570"/>
            <a:ext cx="6324167" cy="52322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GB" sz="28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7 hours a day x 7 = 49 hours a week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55900" y="2219325"/>
            <a:ext cx="4520789" cy="255454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French		</a:t>
            </a:r>
            <a:r>
              <a:rPr lang="en-GB" sz="4000" dirty="0" smtClean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      16</a:t>
            </a:r>
            <a:endParaRPr lang="en-GB" sz="4000" dirty="0">
              <a:solidFill>
                <a:prstClr val="white"/>
              </a:solidFill>
              <a:latin typeface="Century Gothic" panose="020B0502020202020204" pitchFamily="34" charset="0"/>
              <a:cs typeface="Calibri" pitchFamily="34" charset="0"/>
            </a:endParaRPr>
          </a:p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Maths		</a:t>
            </a:r>
            <a:r>
              <a:rPr lang="en-GB" sz="4000" dirty="0" smtClean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      16</a:t>
            </a:r>
            <a:endParaRPr lang="en-GB" sz="4000" dirty="0">
              <a:solidFill>
                <a:prstClr val="white"/>
              </a:solidFill>
              <a:latin typeface="Century Gothic" panose="020B0502020202020204" pitchFamily="34" charset="0"/>
              <a:cs typeface="Calibri" pitchFamily="34" charset="0"/>
            </a:endParaRPr>
          </a:p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Psychology	17</a:t>
            </a:r>
          </a:p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TOTAL =		49</a:t>
            </a:r>
          </a:p>
        </p:txBody>
      </p:sp>
      <p:pic>
        <p:nvPicPr>
          <p:cNvPr id="34" name="Picture 3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778" y="73324"/>
            <a:ext cx="1419605" cy="12363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74513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3"/>
          <p:cNvSpPr txBox="1">
            <a:spLocks noChangeArrowheads="1"/>
          </p:cNvSpPr>
          <p:nvPr/>
        </p:nvSpPr>
        <p:spPr bwMode="auto">
          <a:xfrm>
            <a:off x="456581" y="125063"/>
            <a:ext cx="6962775" cy="113877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4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Change the weighting to reflect </a:t>
            </a:r>
            <a:r>
              <a:rPr lang="en-GB" altLang="en-US" sz="34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priorities.</a:t>
            </a:r>
            <a:endParaRPr lang="en-GB" altLang="en-US" sz="3400" b="1" dirty="0">
              <a:solidFill>
                <a:srgbClr val="25406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30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0" t="37315" r="20094" b="15897"/>
          <a:stretch>
            <a:fillRect/>
          </a:stretch>
        </p:blipFill>
        <p:spPr bwMode="auto">
          <a:xfrm>
            <a:off x="630237" y="1361104"/>
            <a:ext cx="7997825" cy="461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2" name="TextBox 5"/>
          <p:cNvSpPr txBox="1">
            <a:spLocks noChangeArrowheads="1"/>
          </p:cNvSpPr>
          <p:nvPr/>
        </p:nvSpPr>
        <p:spPr bwMode="auto">
          <a:xfrm>
            <a:off x="1655763" y="5249863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3013" name="Rectangle 6"/>
          <p:cNvSpPr>
            <a:spLocks noChangeArrowheads="1"/>
          </p:cNvSpPr>
          <p:nvPr/>
        </p:nvSpPr>
        <p:spPr bwMode="auto">
          <a:xfrm>
            <a:off x="1655763" y="5607050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3014" name="Rectangle 7"/>
          <p:cNvSpPr>
            <a:spLocks noChangeArrowheads="1"/>
          </p:cNvSpPr>
          <p:nvPr/>
        </p:nvSpPr>
        <p:spPr bwMode="auto">
          <a:xfrm>
            <a:off x="3597275" y="1844675"/>
            <a:ext cx="671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3015" name="Rectangle 9"/>
          <p:cNvSpPr>
            <a:spLocks noChangeArrowheads="1"/>
          </p:cNvSpPr>
          <p:nvPr/>
        </p:nvSpPr>
        <p:spPr bwMode="auto">
          <a:xfrm>
            <a:off x="5651500" y="5249863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3016" name="Rectangle 10"/>
          <p:cNvSpPr>
            <a:spLocks noChangeArrowheads="1"/>
          </p:cNvSpPr>
          <p:nvPr/>
        </p:nvSpPr>
        <p:spPr bwMode="auto">
          <a:xfrm>
            <a:off x="5651500" y="5607050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3017" name="Rectangle 11"/>
          <p:cNvSpPr>
            <a:spLocks noChangeArrowheads="1"/>
          </p:cNvSpPr>
          <p:nvPr/>
        </p:nvSpPr>
        <p:spPr bwMode="auto">
          <a:xfrm>
            <a:off x="7667625" y="1844675"/>
            <a:ext cx="673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3018" name="TextBox 13"/>
          <p:cNvSpPr txBox="1">
            <a:spLocks noChangeArrowheads="1"/>
          </p:cNvSpPr>
          <p:nvPr/>
        </p:nvSpPr>
        <p:spPr bwMode="auto">
          <a:xfrm>
            <a:off x="7653338" y="5295900"/>
            <a:ext cx="792162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3019" name="TextBox 14"/>
          <p:cNvSpPr txBox="1">
            <a:spLocks noChangeArrowheads="1"/>
          </p:cNvSpPr>
          <p:nvPr/>
        </p:nvSpPr>
        <p:spPr bwMode="auto">
          <a:xfrm>
            <a:off x="2655888" y="5329238"/>
            <a:ext cx="792162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3020" name="Rectangle 15"/>
          <p:cNvSpPr>
            <a:spLocks noChangeArrowheads="1"/>
          </p:cNvSpPr>
          <p:nvPr/>
        </p:nvSpPr>
        <p:spPr bwMode="auto">
          <a:xfrm>
            <a:off x="1655763" y="3668713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3021" name="Rectangle 16"/>
          <p:cNvSpPr>
            <a:spLocks noChangeArrowheads="1"/>
          </p:cNvSpPr>
          <p:nvPr/>
        </p:nvSpPr>
        <p:spPr bwMode="auto">
          <a:xfrm>
            <a:off x="2620963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3022" name="Rectangle 17"/>
          <p:cNvSpPr>
            <a:spLocks noChangeArrowheads="1"/>
          </p:cNvSpPr>
          <p:nvPr/>
        </p:nvSpPr>
        <p:spPr bwMode="auto">
          <a:xfrm>
            <a:off x="35972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3023" name="Rectangle 18"/>
          <p:cNvSpPr>
            <a:spLocks noChangeArrowheads="1"/>
          </p:cNvSpPr>
          <p:nvPr/>
        </p:nvSpPr>
        <p:spPr bwMode="auto">
          <a:xfrm>
            <a:off x="4586288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3024" name="Rectangle 19"/>
          <p:cNvSpPr>
            <a:spLocks noChangeArrowheads="1"/>
          </p:cNvSpPr>
          <p:nvPr/>
        </p:nvSpPr>
        <p:spPr bwMode="auto">
          <a:xfrm>
            <a:off x="5581650" y="363696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3025" name="Rectangle 20"/>
          <p:cNvSpPr>
            <a:spLocks noChangeArrowheads="1"/>
          </p:cNvSpPr>
          <p:nvPr/>
        </p:nvSpPr>
        <p:spPr bwMode="auto">
          <a:xfrm>
            <a:off x="6588125" y="360362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3026" name="Rectangle 21"/>
          <p:cNvSpPr>
            <a:spLocks noChangeArrowheads="1"/>
          </p:cNvSpPr>
          <p:nvPr/>
        </p:nvSpPr>
        <p:spPr bwMode="auto">
          <a:xfrm>
            <a:off x="75977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3027" name="Rectangle 22"/>
          <p:cNvSpPr>
            <a:spLocks noChangeArrowheads="1"/>
          </p:cNvSpPr>
          <p:nvPr/>
        </p:nvSpPr>
        <p:spPr bwMode="auto">
          <a:xfrm>
            <a:off x="1765300" y="1890713"/>
            <a:ext cx="4937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3028" name="Rectangle 23"/>
          <p:cNvSpPr>
            <a:spLocks noChangeArrowheads="1"/>
          </p:cNvSpPr>
          <p:nvPr/>
        </p:nvSpPr>
        <p:spPr bwMode="auto">
          <a:xfrm>
            <a:off x="2781300" y="1890713"/>
            <a:ext cx="492125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3029" name="Rectangle 24"/>
          <p:cNvSpPr>
            <a:spLocks noChangeArrowheads="1"/>
          </p:cNvSpPr>
          <p:nvPr/>
        </p:nvSpPr>
        <p:spPr bwMode="auto">
          <a:xfrm>
            <a:off x="4586288" y="2557463"/>
            <a:ext cx="852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Tennis</a:t>
            </a:r>
          </a:p>
        </p:txBody>
      </p:sp>
      <p:sp>
        <p:nvSpPr>
          <p:cNvPr id="43030" name="Rectangle 26"/>
          <p:cNvSpPr>
            <a:spLocks noChangeArrowheads="1"/>
          </p:cNvSpPr>
          <p:nvPr/>
        </p:nvSpPr>
        <p:spPr bwMode="auto">
          <a:xfrm>
            <a:off x="6569075" y="4902200"/>
            <a:ext cx="774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Piano</a:t>
            </a:r>
          </a:p>
        </p:txBody>
      </p:sp>
      <p:sp>
        <p:nvSpPr>
          <p:cNvPr id="43031" name="Rectangle 27"/>
          <p:cNvSpPr>
            <a:spLocks noChangeArrowheads="1"/>
          </p:cNvSpPr>
          <p:nvPr/>
        </p:nvSpPr>
        <p:spPr bwMode="auto">
          <a:xfrm>
            <a:off x="4492625" y="4603750"/>
            <a:ext cx="1089025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Hair-dressers</a:t>
            </a:r>
          </a:p>
        </p:txBody>
      </p:sp>
      <p:sp>
        <p:nvSpPr>
          <p:cNvPr id="43032" name="Rectangle 28"/>
          <p:cNvSpPr>
            <a:spLocks noChangeArrowheads="1"/>
          </p:cNvSpPr>
          <p:nvPr/>
        </p:nvSpPr>
        <p:spPr bwMode="auto">
          <a:xfrm>
            <a:off x="3470275" y="2168525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3033" name="Rectangle 29"/>
          <p:cNvSpPr>
            <a:spLocks noChangeArrowheads="1"/>
          </p:cNvSpPr>
          <p:nvPr/>
        </p:nvSpPr>
        <p:spPr bwMode="auto">
          <a:xfrm>
            <a:off x="4422775" y="1849438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3034" name="Rectangle 30"/>
          <p:cNvSpPr>
            <a:spLocks noChangeArrowheads="1"/>
          </p:cNvSpPr>
          <p:nvPr/>
        </p:nvSpPr>
        <p:spPr bwMode="auto">
          <a:xfrm>
            <a:off x="5438775" y="1844675"/>
            <a:ext cx="115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3035" name="Rectangle 31"/>
          <p:cNvSpPr>
            <a:spLocks noChangeArrowheads="1"/>
          </p:cNvSpPr>
          <p:nvPr/>
        </p:nvSpPr>
        <p:spPr bwMode="auto">
          <a:xfrm>
            <a:off x="6438900" y="1820863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3036" name="Rectangle 32"/>
          <p:cNvSpPr>
            <a:spLocks noChangeArrowheads="1"/>
          </p:cNvSpPr>
          <p:nvPr/>
        </p:nvSpPr>
        <p:spPr bwMode="auto">
          <a:xfrm>
            <a:off x="7424738" y="2189163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3037" name="TextBox 1"/>
          <p:cNvSpPr txBox="1">
            <a:spLocks noChangeArrowheads="1"/>
          </p:cNvSpPr>
          <p:nvPr/>
        </p:nvSpPr>
        <p:spPr bwMode="auto">
          <a:xfrm>
            <a:off x="3609975" y="5005388"/>
            <a:ext cx="800100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Visit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Sarah</a:t>
            </a:r>
          </a:p>
        </p:txBody>
      </p:sp>
      <p:sp>
        <p:nvSpPr>
          <p:cNvPr id="43038" name="Rectangle 33"/>
          <p:cNvSpPr>
            <a:spLocks noChangeArrowheads="1"/>
          </p:cNvSpPr>
          <p:nvPr/>
        </p:nvSpPr>
        <p:spPr bwMode="auto">
          <a:xfrm>
            <a:off x="5581650" y="2927350"/>
            <a:ext cx="979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Clarinet</a:t>
            </a:r>
          </a:p>
        </p:txBody>
      </p:sp>
      <p:sp>
        <p:nvSpPr>
          <p:cNvPr id="43039" name="TextBox 34"/>
          <p:cNvSpPr txBox="1">
            <a:spLocks noChangeArrowheads="1"/>
          </p:cNvSpPr>
          <p:nvPr/>
        </p:nvSpPr>
        <p:spPr bwMode="auto">
          <a:xfrm>
            <a:off x="6588125" y="2957513"/>
            <a:ext cx="8366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See Gran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243761" y="6127493"/>
            <a:ext cx="6324167" cy="52322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GB" sz="28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7 hours a day x 7 = 49 hours a week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55900" y="2219325"/>
            <a:ext cx="4663456" cy="255454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French		</a:t>
            </a:r>
            <a:r>
              <a:rPr lang="en-GB" sz="4000" dirty="0" smtClean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       12</a:t>
            </a:r>
            <a:endParaRPr lang="en-GB" sz="4000" dirty="0">
              <a:solidFill>
                <a:prstClr val="white"/>
              </a:solidFill>
              <a:latin typeface="Century Gothic" panose="020B0502020202020204" pitchFamily="34" charset="0"/>
              <a:cs typeface="Calibri" pitchFamily="34" charset="0"/>
            </a:endParaRPr>
          </a:p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Maths		</a:t>
            </a:r>
            <a:r>
              <a:rPr lang="en-GB" sz="4000" dirty="0" smtClean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       23</a:t>
            </a:r>
            <a:endParaRPr lang="en-GB" sz="4000" dirty="0">
              <a:solidFill>
                <a:prstClr val="white"/>
              </a:solidFill>
              <a:latin typeface="Century Gothic" panose="020B0502020202020204" pitchFamily="34" charset="0"/>
              <a:cs typeface="Calibri" pitchFamily="34" charset="0"/>
            </a:endParaRPr>
          </a:p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Psychology	</a:t>
            </a:r>
            <a:r>
              <a:rPr lang="en-GB" sz="4000" dirty="0" smtClean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14</a:t>
            </a:r>
            <a:endParaRPr lang="en-GB" sz="4000" dirty="0">
              <a:solidFill>
                <a:prstClr val="white"/>
              </a:solidFill>
              <a:latin typeface="Century Gothic" panose="020B0502020202020204" pitchFamily="34" charset="0"/>
              <a:cs typeface="Calibri" pitchFamily="34" charset="0"/>
            </a:endParaRPr>
          </a:p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TOTAL =	</a:t>
            </a:r>
            <a:r>
              <a:rPr lang="en-GB" sz="400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	</a:t>
            </a:r>
            <a:r>
              <a:rPr lang="en-GB" sz="4000" smtClean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49</a:t>
            </a:r>
            <a:endParaRPr lang="en-GB" sz="4000" dirty="0">
              <a:solidFill>
                <a:prstClr val="white"/>
              </a:solidFill>
              <a:latin typeface="Century Gothic" panose="020B0502020202020204" pitchFamily="34" charset="0"/>
              <a:cs typeface="Calibri" pitchFamily="34" charset="0"/>
            </a:endParaRPr>
          </a:p>
        </p:txBody>
      </p:sp>
      <p:pic>
        <p:nvPicPr>
          <p:cNvPr id="34" name="Picture 3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778" y="73324"/>
            <a:ext cx="1419605" cy="12363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0647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3"/>
          <p:cNvSpPr txBox="1">
            <a:spLocks noChangeArrowheads="1"/>
          </p:cNvSpPr>
          <p:nvPr/>
        </p:nvSpPr>
        <p:spPr bwMode="auto">
          <a:xfrm>
            <a:off x="468313" y="260350"/>
            <a:ext cx="6967465" cy="113877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4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Spread the first subject out through the </a:t>
            </a:r>
            <a:r>
              <a:rPr lang="en-GB" altLang="en-US" sz="34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week.</a:t>
            </a:r>
            <a:endParaRPr lang="en-GB" altLang="en-US" sz="3400" b="1" dirty="0">
              <a:solidFill>
                <a:srgbClr val="25406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40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0" t="37315" r="20094" b="15897"/>
          <a:stretch>
            <a:fillRect/>
          </a:stretch>
        </p:blipFill>
        <p:spPr bwMode="auto">
          <a:xfrm>
            <a:off x="755576" y="1372856"/>
            <a:ext cx="7997825" cy="461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6" name="TextBox 5"/>
          <p:cNvSpPr txBox="1">
            <a:spLocks noChangeArrowheads="1"/>
          </p:cNvSpPr>
          <p:nvPr/>
        </p:nvSpPr>
        <p:spPr bwMode="auto">
          <a:xfrm>
            <a:off x="1655763" y="5249863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4037" name="Rectangle 6"/>
          <p:cNvSpPr>
            <a:spLocks noChangeArrowheads="1"/>
          </p:cNvSpPr>
          <p:nvPr/>
        </p:nvSpPr>
        <p:spPr bwMode="auto">
          <a:xfrm>
            <a:off x="1655763" y="5607050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4038" name="Rectangle 7"/>
          <p:cNvSpPr>
            <a:spLocks noChangeArrowheads="1"/>
          </p:cNvSpPr>
          <p:nvPr/>
        </p:nvSpPr>
        <p:spPr bwMode="auto">
          <a:xfrm>
            <a:off x="3597275" y="1844675"/>
            <a:ext cx="671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4039" name="Rectangle 9"/>
          <p:cNvSpPr>
            <a:spLocks noChangeArrowheads="1"/>
          </p:cNvSpPr>
          <p:nvPr/>
        </p:nvSpPr>
        <p:spPr bwMode="auto">
          <a:xfrm>
            <a:off x="5651500" y="5249863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4040" name="Rectangle 10"/>
          <p:cNvSpPr>
            <a:spLocks noChangeArrowheads="1"/>
          </p:cNvSpPr>
          <p:nvPr/>
        </p:nvSpPr>
        <p:spPr bwMode="auto">
          <a:xfrm>
            <a:off x="5651500" y="5607050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4041" name="Rectangle 11"/>
          <p:cNvSpPr>
            <a:spLocks noChangeArrowheads="1"/>
          </p:cNvSpPr>
          <p:nvPr/>
        </p:nvSpPr>
        <p:spPr bwMode="auto">
          <a:xfrm>
            <a:off x="7667625" y="1844675"/>
            <a:ext cx="673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4042" name="TextBox 13"/>
          <p:cNvSpPr txBox="1">
            <a:spLocks noChangeArrowheads="1"/>
          </p:cNvSpPr>
          <p:nvPr/>
        </p:nvSpPr>
        <p:spPr bwMode="auto">
          <a:xfrm>
            <a:off x="7653338" y="5295900"/>
            <a:ext cx="792162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4043" name="TextBox 14"/>
          <p:cNvSpPr txBox="1">
            <a:spLocks noChangeArrowheads="1"/>
          </p:cNvSpPr>
          <p:nvPr/>
        </p:nvSpPr>
        <p:spPr bwMode="auto">
          <a:xfrm>
            <a:off x="2655888" y="5329238"/>
            <a:ext cx="792162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4044" name="Rectangle 15"/>
          <p:cNvSpPr>
            <a:spLocks noChangeArrowheads="1"/>
          </p:cNvSpPr>
          <p:nvPr/>
        </p:nvSpPr>
        <p:spPr bwMode="auto">
          <a:xfrm>
            <a:off x="1655763" y="3668713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4045" name="Rectangle 16"/>
          <p:cNvSpPr>
            <a:spLocks noChangeArrowheads="1"/>
          </p:cNvSpPr>
          <p:nvPr/>
        </p:nvSpPr>
        <p:spPr bwMode="auto">
          <a:xfrm>
            <a:off x="2620963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4046" name="Rectangle 17"/>
          <p:cNvSpPr>
            <a:spLocks noChangeArrowheads="1"/>
          </p:cNvSpPr>
          <p:nvPr/>
        </p:nvSpPr>
        <p:spPr bwMode="auto">
          <a:xfrm>
            <a:off x="35972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4047" name="Rectangle 18"/>
          <p:cNvSpPr>
            <a:spLocks noChangeArrowheads="1"/>
          </p:cNvSpPr>
          <p:nvPr/>
        </p:nvSpPr>
        <p:spPr bwMode="auto">
          <a:xfrm>
            <a:off x="4586288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4048" name="Rectangle 19"/>
          <p:cNvSpPr>
            <a:spLocks noChangeArrowheads="1"/>
          </p:cNvSpPr>
          <p:nvPr/>
        </p:nvSpPr>
        <p:spPr bwMode="auto">
          <a:xfrm>
            <a:off x="5581650" y="363696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4049" name="Rectangle 20"/>
          <p:cNvSpPr>
            <a:spLocks noChangeArrowheads="1"/>
          </p:cNvSpPr>
          <p:nvPr/>
        </p:nvSpPr>
        <p:spPr bwMode="auto">
          <a:xfrm>
            <a:off x="6588125" y="360362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4050" name="Rectangle 21"/>
          <p:cNvSpPr>
            <a:spLocks noChangeArrowheads="1"/>
          </p:cNvSpPr>
          <p:nvPr/>
        </p:nvSpPr>
        <p:spPr bwMode="auto">
          <a:xfrm>
            <a:off x="75977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4051" name="Rectangle 22"/>
          <p:cNvSpPr>
            <a:spLocks noChangeArrowheads="1"/>
          </p:cNvSpPr>
          <p:nvPr/>
        </p:nvSpPr>
        <p:spPr bwMode="auto">
          <a:xfrm>
            <a:off x="1765300" y="1890713"/>
            <a:ext cx="4937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4052" name="Rectangle 23"/>
          <p:cNvSpPr>
            <a:spLocks noChangeArrowheads="1"/>
          </p:cNvSpPr>
          <p:nvPr/>
        </p:nvSpPr>
        <p:spPr bwMode="auto">
          <a:xfrm>
            <a:off x="2781300" y="1890713"/>
            <a:ext cx="492125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4053" name="Rectangle 24"/>
          <p:cNvSpPr>
            <a:spLocks noChangeArrowheads="1"/>
          </p:cNvSpPr>
          <p:nvPr/>
        </p:nvSpPr>
        <p:spPr bwMode="auto">
          <a:xfrm>
            <a:off x="4586288" y="2557463"/>
            <a:ext cx="852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Tennis</a:t>
            </a:r>
          </a:p>
        </p:txBody>
      </p:sp>
      <p:sp>
        <p:nvSpPr>
          <p:cNvPr id="44054" name="Rectangle 26"/>
          <p:cNvSpPr>
            <a:spLocks noChangeArrowheads="1"/>
          </p:cNvSpPr>
          <p:nvPr/>
        </p:nvSpPr>
        <p:spPr bwMode="auto">
          <a:xfrm>
            <a:off x="6569075" y="4902200"/>
            <a:ext cx="774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Piano</a:t>
            </a:r>
          </a:p>
        </p:txBody>
      </p:sp>
      <p:sp>
        <p:nvSpPr>
          <p:cNvPr id="44055" name="Rectangle 27"/>
          <p:cNvSpPr>
            <a:spLocks noChangeArrowheads="1"/>
          </p:cNvSpPr>
          <p:nvPr/>
        </p:nvSpPr>
        <p:spPr bwMode="auto">
          <a:xfrm>
            <a:off x="4492625" y="4603750"/>
            <a:ext cx="1089025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Hair-dressers</a:t>
            </a:r>
          </a:p>
        </p:txBody>
      </p:sp>
      <p:sp>
        <p:nvSpPr>
          <p:cNvPr id="44056" name="Rectangle 28"/>
          <p:cNvSpPr>
            <a:spLocks noChangeArrowheads="1"/>
          </p:cNvSpPr>
          <p:nvPr/>
        </p:nvSpPr>
        <p:spPr bwMode="auto">
          <a:xfrm>
            <a:off x="3470275" y="2168525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4057" name="Rectangle 29"/>
          <p:cNvSpPr>
            <a:spLocks noChangeArrowheads="1"/>
          </p:cNvSpPr>
          <p:nvPr/>
        </p:nvSpPr>
        <p:spPr bwMode="auto">
          <a:xfrm>
            <a:off x="4422775" y="1849438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4058" name="Rectangle 30"/>
          <p:cNvSpPr>
            <a:spLocks noChangeArrowheads="1"/>
          </p:cNvSpPr>
          <p:nvPr/>
        </p:nvSpPr>
        <p:spPr bwMode="auto">
          <a:xfrm>
            <a:off x="5438775" y="1844675"/>
            <a:ext cx="115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4059" name="Rectangle 31"/>
          <p:cNvSpPr>
            <a:spLocks noChangeArrowheads="1"/>
          </p:cNvSpPr>
          <p:nvPr/>
        </p:nvSpPr>
        <p:spPr bwMode="auto">
          <a:xfrm>
            <a:off x="6438900" y="1820863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4060" name="Rectangle 32"/>
          <p:cNvSpPr>
            <a:spLocks noChangeArrowheads="1"/>
          </p:cNvSpPr>
          <p:nvPr/>
        </p:nvSpPr>
        <p:spPr bwMode="auto">
          <a:xfrm>
            <a:off x="7424738" y="2189163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4061" name="TextBox 1"/>
          <p:cNvSpPr txBox="1">
            <a:spLocks noChangeArrowheads="1"/>
          </p:cNvSpPr>
          <p:nvPr/>
        </p:nvSpPr>
        <p:spPr bwMode="auto">
          <a:xfrm>
            <a:off x="3609975" y="5005388"/>
            <a:ext cx="800100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Visit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Sarah</a:t>
            </a:r>
          </a:p>
        </p:txBody>
      </p:sp>
      <p:sp>
        <p:nvSpPr>
          <p:cNvPr id="44062" name="Rectangle 33"/>
          <p:cNvSpPr>
            <a:spLocks noChangeArrowheads="1"/>
          </p:cNvSpPr>
          <p:nvPr/>
        </p:nvSpPr>
        <p:spPr bwMode="auto">
          <a:xfrm>
            <a:off x="5581650" y="2927350"/>
            <a:ext cx="979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Clarinet</a:t>
            </a:r>
          </a:p>
        </p:txBody>
      </p:sp>
      <p:sp>
        <p:nvSpPr>
          <p:cNvPr id="44063" name="TextBox 34"/>
          <p:cNvSpPr txBox="1">
            <a:spLocks noChangeArrowheads="1"/>
          </p:cNvSpPr>
          <p:nvPr/>
        </p:nvSpPr>
        <p:spPr bwMode="auto">
          <a:xfrm>
            <a:off x="6588125" y="2957513"/>
            <a:ext cx="8366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See Gran</a:t>
            </a:r>
          </a:p>
        </p:txBody>
      </p:sp>
      <p:sp>
        <p:nvSpPr>
          <p:cNvPr id="3" name="Rectangle 2"/>
          <p:cNvSpPr/>
          <p:nvPr/>
        </p:nvSpPr>
        <p:spPr>
          <a:xfrm>
            <a:off x="4983873" y="6035814"/>
            <a:ext cx="3664786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French =	 12</a:t>
            </a:r>
          </a:p>
        </p:txBody>
      </p:sp>
      <p:sp>
        <p:nvSpPr>
          <p:cNvPr id="44065" name="TextBox 8"/>
          <p:cNvSpPr txBox="1">
            <a:spLocks noChangeArrowheads="1"/>
          </p:cNvSpPr>
          <p:nvPr/>
        </p:nvSpPr>
        <p:spPr bwMode="auto">
          <a:xfrm>
            <a:off x="1565275" y="2587625"/>
            <a:ext cx="90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66" name="TextBox 36"/>
          <p:cNvSpPr txBox="1">
            <a:spLocks noChangeArrowheads="1"/>
          </p:cNvSpPr>
          <p:nvPr/>
        </p:nvSpPr>
        <p:spPr bwMode="auto">
          <a:xfrm>
            <a:off x="1565275" y="2905125"/>
            <a:ext cx="90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67" name="TextBox 37"/>
          <p:cNvSpPr txBox="1">
            <a:spLocks noChangeArrowheads="1"/>
          </p:cNvSpPr>
          <p:nvPr/>
        </p:nvSpPr>
        <p:spPr bwMode="auto">
          <a:xfrm>
            <a:off x="2566988" y="4603750"/>
            <a:ext cx="903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68" name="TextBox 38"/>
          <p:cNvSpPr txBox="1">
            <a:spLocks noChangeArrowheads="1"/>
          </p:cNvSpPr>
          <p:nvPr/>
        </p:nvSpPr>
        <p:spPr bwMode="auto">
          <a:xfrm>
            <a:off x="3559175" y="2917825"/>
            <a:ext cx="901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69" name="TextBox 39"/>
          <p:cNvSpPr txBox="1">
            <a:spLocks noChangeArrowheads="1"/>
          </p:cNvSpPr>
          <p:nvPr/>
        </p:nvSpPr>
        <p:spPr bwMode="auto">
          <a:xfrm>
            <a:off x="3543300" y="2559050"/>
            <a:ext cx="90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70" name="TextBox 40"/>
          <p:cNvSpPr txBox="1">
            <a:spLocks noChangeArrowheads="1"/>
          </p:cNvSpPr>
          <p:nvPr/>
        </p:nvSpPr>
        <p:spPr bwMode="auto">
          <a:xfrm>
            <a:off x="4541838" y="2919413"/>
            <a:ext cx="903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71" name="TextBox 41"/>
          <p:cNvSpPr txBox="1">
            <a:spLocks noChangeArrowheads="1"/>
          </p:cNvSpPr>
          <p:nvPr/>
        </p:nvSpPr>
        <p:spPr bwMode="auto">
          <a:xfrm>
            <a:off x="2546350" y="4956175"/>
            <a:ext cx="901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72" name="TextBox 42"/>
          <p:cNvSpPr txBox="1">
            <a:spLocks noChangeArrowheads="1"/>
          </p:cNvSpPr>
          <p:nvPr/>
        </p:nvSpPr>
        <p:spPr bwMode="auto">
          <a:xfrm>
            <a:off x="6554788" y="4598988"/>
            <a:ext cx="903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73" name="TextBox 43"/>
          <p:cNvSpPr txBox="1">
            <a:spLocks noChangeArrowheads="1"/>
          </p:cNvSpPr>
          <p:nvPr/>
        </p:nvSpPr>
        <p:spPr bwMode="auto">
          <a:xfrm>
            <a:off x="4527550" y="3281363"/>
            <a:ext cx="901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74" name="TextBox 44"/>
          <p:cNvSpPr txBox="1">
            <a:spLocks noChangeArrowheads="1"/>
          </p:cNvSpPr>
          <p:nvPr/>
        </p:nvSpPr>
        <p:spPr bwMode="auto">
          <a:xfrm>
            <a:off x="6554788" y="4240213"/>
            <a:ext cx="903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75" name="TextBox 45"/>
          <p:cNvSpPr txBox="1">
            <a:spLocks noChangeArrowheads="1"/>
          </p:cNvSpPr>
          <p:nvPr/>
        </p:nvSpPr>
        <p:spPr bwMode="auto">
          <a:xfrm>
            <a:off x="5565775" y="4592638"/>
            <a:ext cx="903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4076" name="TextBox 46"/>
          <p:cNvSpPr txBox="1">
            <a:spLocks noChangeArrowheads="1"/>
          </p:cNvSpPr>
          <p:nvPr/>
        </p:nvSpPr>
        <p:spPr bwMode="auto">
          <a:xfrm>
            <a:off x="5565775" y="4919663"/>
            <a:ext cx="9032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pic>
        <p:nvPicPr>
          <p:cNvPr id="45" name="Picture 4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585" y="155874"/>
            <a:ext cx="1419605" cy="12363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7139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3"/>
          <p:cNvSpPr txBox="1">
            <a:spLocks noChangeArrowheads="1"/>
          </p:cNvSpPr>
          <p:nvPr/>
        </p:nvSpPr>
        <p:spPr bwMode="auto">
          <a:xfrm>
            <a:off x="468313" y="260350"/>
            <a:ext cx="5687863" cy="6159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400" b="1" dirty="0">
                <a:solidFill>
                  <a:srgbClr val="254061"/>
                </a:solidFill>
                <a:latin typeface="Century Gothic" panose="020B0502020202020204" pitchFamily="34" charset="0"/>
              </a:rPr>
              <a:t>Add </a:t>
            </a:r>
            <a:r>
              <a:rPr lang="en-GB" altLang="en-US" sz="3400" b="1" dirty="0" smtClean="0">
                <a:solidFill>
                  <a:srgbClr val="254061"/>
                </a:solidFill>
                <a:latin typeface="Century Gothic" panose="020B0502020202020204" pitchFamily="34" charset="0"/>
              </a:rPr>
              <a:t>the second subject.</a:t>
            </a:r>
            <a:endParaRPr lang="en-GB" altLang="en-US" sz="3400" b="1" dirty="0">
              <a:solidFill>
                <a:srgbClr val="25406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0" t="37315" r="20094" b="15897"/>
          <a:stretch>
            <a:fillRect/>
          </a:stretch>
        </p:blipFill>
        <p:spPr bwMode="auto">
          <a:xfrm>
            <a:off x="619125" y="1360488"/>
            <a:ext cx="7997825" cy="461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60" name="TextBox 5"/>
          <p:cNvSpPr txBox="1">
            <a:spLocks noChangeArrowheads="1"/>
          </p:cNvSpPr>
          <p:nvPr/>
        </p:nvSpPr>
        <p:spPr bwMode="auto">
          <a:xfrm>
            <a:off x="1655763" y="5249863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5061" name="Rectangle 6"/>
          <p:cNvSpPr>
            <a:spLocks noChangeArrowheads="1"/>
          </p:cNvSpPr>
          <p:nvPr/>
        </p:nvSpPr>
        <p:spPr bwMode="auto">
          <a:xfrm>
            <a:off x="1655763" y="5607050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5062" name="Rectangle 7"/>
          <p:cNvSpPr>
            <a:spLocks noChangeArrowheads="1"/>
          </p:cNvSpPr>
          <p:nvPr/>
        </p:nvSpPr>
        <p:spPr bwMode="auto">
          <a:xfrm>
            <a:off x="3597275" y="1844675"/>
            <a:ext cx="671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5063" name="Rectangle 9"/>
          <p:cNvSpPr>
            <a:spLocks noChangeArrowheads="1"/>
          </p:cNvSpPr>
          <p:nvPr/>
        </p:nvSpPr>
        <p:spPr bwMode="auto">
          <a:xfrm>
            <a:off x="5651500" y="5249863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5064" name="Rectangle 10"/>
          <p:cNvSpPr>
            <a:spLocks noChangeArrowheads="1"/>
          </p:cNvSpPr>
          <p:nvPr/>
        </p:nvSpPr>
        <p:spPr bwMode="auto">
          <a:xfrm>
            <a:off x="5651500" y="5607050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5065" name="Rectangle 11"/>
          <p:cNvSpPr>
            <a:spLocks noChangeArrowheads="1"/>
          </p:cNvSpPr>
          <p:nvPr/>
        </p:nvSpPr>
        <p:spPr bwMode="auto">
          <a:xfrm>
            <a:off x="7667625" y="1844675"/>
            <a:ext cx="673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5066" name="TextBox 13"/>
          <p:cNvSpPr txBox="1">
            <a:spLocks noChangeArrowheads="1"/>
          </p:cNvSpPr>
          <p:nvPr/>
        </p:nvSpPr>
        <p:spPr bwMode="auto">
          <a:xfrm>
            <a:off x="7653338" y="5295900"/>
            <a:ext cx="792162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5067" name="TextBox 14"/>
          <p:cNvSpPr txBox="1">
            <a:spLocks noChangeArrowheads="1"/>
          </p:cNvSpPr>
          <p:nvPr/>
        </p:nvSpPr>
        <p:spPr bwMode="auto">
          <a:xfrm>
            <a:off x="2655888" y="5329238"/>
            <a:ext cx="792162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5068" name="Rectangle 15"/>
          <p:cNvSpPr>
            <a:spLocks noChangeArrowheads="1"/>
          </p:cNvSpPr>
          <p:nvPr/>
        </p:nvSpPr>
        <p:spPr bwMode="auto">
          <a:xfrm>
            <a:off x="1655763" y="3668713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5069" name="Rectangle 16"/>
          <p:cNvSpPr>
            <a:spLocks noChangeArrowheads="1"/>
          </p:cNvSpPr>
          <p:nvPr/>
        </p:nvSpPr>
        <p:spPr bwMode="auto">
          <a:xfrm>
            <a:off x="2620963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5070" name="Rectangle 17"/>
          <p:cNvSpPr>
            <a:spLocks noChangeArrowheads="1"/>
          </p:cNvSpPr>
          <p:nvPr/>
        </p:nvSpPr>
        <p:spPr bwMode="auto">
          <a:xfrm>
            <a:off x="35972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5071" name="Rectangle 18"/>
          <p:cNvSpPr>
            <a:spLocks noChangeArrowheads="1"/>
          </p:cNvSpPr>
          <p:nvPr/>
        </p:nvSpPr>
        <p:spPr bwMode="auto">
          <a:xfrm>
            <a:off x="4586288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5072" name="Rectangle 19"/>
          <p:cNvSpPr>
            <a:spLocks noChangeArrowheads="1"/>
          </p:cNvSpPr>
          <p:nvPr/>
        </p:nvSpPr>
        <p:spPr bwMode="auto">
          <a:xfrm>
            <a:off x="5581650" y="363696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5073" name="Rectangle 20"/>
          <p:cNvSpPr>
            <a:spLocks noChangeArrowheads="1"/>
          </p:cNvSpPr>
          <p:nvPr/>
        </p:nvSpPr>
        <p:spPr bwMode="auto">
          <a:xfrm>
            <a:off x="6588125" y="360362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5074" name="Rectangle 21"/>
          <p:cNvSpPr>
            <a:spLocks noChangeArrowheads="1"/>
          </p:cNvSpPr>
          <p:nvPr/>
        </p:nvSpPr>
        <p:spPr bwMode="auto">
          <a:xfrm>
            <a:off x="75977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5075" name="Rectangle 22"/>
          <p:cNvSpPr>
            <a:spLocks noChangeArrowheads="1"/>
          </p:cNvSpPr>
          <p:nvPr/>
        </p:nvSpPr>
        <p:spPr bwMode="auto">
          <a:xfrm>
            <a:off x="1765300" y="1890713"/>
            <a:ext cx="4937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5076" name="Rectangle 23"/>
          <p:cNvSpPr>
            <a:spLocks noChangeArrowheads="1"/>
          </p:cNvSpPr>
          <p:nvPr/>
        </p:nvSpPr>
        <p:spPr bwMode="auto">
          <a:xfrm>
            <a:off x="2781300" y="1890713"/>
            <a:ext cx="492125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5077" name="Rectangle 24"/>
          <p:cNvSpPr>
            <a:spLocks noChangeArrowheads="1"/>
          </p:cNvSpPr>
          <p:nvPr/>
        </p:nvSpPr>
        <p:spPr bwMode="auto">
          <a:xfrm>
            <a:off x="4586288" y="2557463"/>
            <a:ext cx="852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Tennis</a:t>
            </a:r>
          </a:p>
        </p:txBody>
      </p:sp>
      <p:sp>
        <p:nvSpPr>
          <p:cNvPr id="45078" name="Rectangle 26"/>
          <p:cNvSpPr>
            <a:spLocks noChangeArrowheads="1"/>
          </p:cNvSpPr>
          <p:nvPr/>
        </p:nvSpPr>
        <p:spPr bwMode="auto">
          <a:xfrm>
            <a:off x="6569075" y="4902200"/>
            <a:ext cx="774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Piano</a:t>
            </a:r>
          </a:p>
        </p:txBody>
      </p:sp>
      <p:sp>
        <p:nvSpPr>
          <p:cNvPr id="45079" name="Rectangle 27"/>
          <p:cNvSpPr>
            <a:spLocks noChangeArrowheads="1"/>
          </p:cNvSpPr>
          <p:nvPr/>
        </p:nvSpPr>
        <p:spPr bwMode="auto">
          <a:xfrm>
            <a:off x="4492625" y="4603750"/>
            <a:ext cx="1089025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Hair-dressers</a:t>
            </a:r>
          </a:p>
        </p:txBody>
      </p:sp>
      <p:sp>
        <p:nvSpPr>
          <p:cNvPr id="45080" name="Rectangle 28"/>
          <p:cNvSpPr>
            <a:spLocks noChangeArrowheads="1"/>
          </p:cNvSpPr>
          <p:nvPr/>
        </p:nvSpPr>
        <p:spPr bwMode="auto">
          <a:xfrm>
            <a:off x="3470275" y="2168525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5081" name="Rectangle 29"/>
          <p:cNvSpPr>
            <a:spLocks noChangeArrowheads="1"/>
          </p:cNvSpPr>
          <p:nvPr/>
        </p:nvSpPr>
        <p:spPr bwMode="auto">
          <a:xfrm>
            <a:off x="4422775" y="1849438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5082" name="Rectangle 30"/>
          <p:cNvSpPr>
            <a:spLocks noChangeArrowheads="1"/>
          </p:cNvSpPr>
          <p:nvPr/>
        </p:nvSpPr>
        <p:spPr bwMode="auto">
          <a:xfrm>
            <a:off x="5438775" y="1844675"/>
            <a:ext cx="115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5083" name="Rectangle 31"/>
          <p:cNvSpPr>
            <a:spLocks noChangeArrowheads="1"/>
          </p:cNvSpPr>
          <p:nvPr/>
        </p:nvSpPr>
        <p:spPr bwMode="auto">
          <a:xfrm>
            <a:off x="6438900" y="1820863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5084" name="Rectangle 32"/>
          <p:cNvSpPr>
            <a:spLocks noChangeArrowheads="1"/>
          </p:cNvSpPr>
          <p:nvPr/>
        </p:nvSpPr>
        <p:spPr bwMode="auto">
          <a:xfrm>
            <a:off x="7424738" y="2189163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5085" name="TextBox 1"/>
          <p:cNvSpPr txBox="1">
            <a:spLocks noChangeArrowheads="1"/>
          </p:cNvSpPr>
          <p:nvPr/>
        </p:nvSpPr>
        <p:spPr bwMode="auto">
          <a:xfrm>
            <a:off x="3609975" y="5005388"/>
            <a:ext cx="800100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Visit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Sarah</a:t>
            </a:r>
          </a:p>
        </p:txBody>
      </p:sp>
      <p:sp>
        <p:nvSpPr>
          <p:cNvPr id="45086" name="Rectangle 33"/>
          <p:cNvSpPr>
            <a:spLocks noChangeArrowheads="1"/>
          </p:cNvSpPr>
          <p:nvPr/>
        </p:nvSpPr>
        <p:spPr bwMode="auto">
          <a:xfrm>
            <a:off x="5581650" y="2927350"/>
            <a:ext cx="979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Clarinet</a:t>
            </a:r>
          </a:p>
        </p:txBody>
      </p:sp>
      <p:sp>
        <p:nvSpPr>
          <p:cNvPr id="45087" name="TextBox 34"/>
          <p:cNvSpPr txBox="1">
            <a:spLocks noChangeArrowheads="1"/>
          </p:cNvSpPr>
          <p:nvPr/>
        </p:nvSpPr>
        <p:spPr bwMode="auto">
          <a:xfrm>
            <a:off x="6588125" y="2957513"/>
            <a:ext cx="8366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See Gran</a:t>
            </a:r>
          </a:p>
        </p:txBody>
      </p:sp>
      <p:sp>
        <p:nvSpPr>
          <p:cNvPr id="3" name="Rectangle 2"/>
          <p:cNvSpPr/>
          <p:nvPr/>
        </p:nvSpPr>
        <p:spPr>
          <a:xfrm>
            <a:off x="3933031" y="6091524"/>
            <a:ext cx="458811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Psychology =	 14</a:t>
            </a:r>
          </a:p>
        </p:txBody>
      </p:sp>
      <p:sp>
        <p:nvSpPr>
          <p:cNvPr id="45089" name="TextBox 8"/>
          <p:cNvSpPr txBox="1">
            <a:spLocks noChangeArrowheads="1"/>
          </p:cNvSpPr>
          <p:nvPr/>
        </p:nvSpPr>
        <p:spPr bwMode="auto">
          <a:xfrm>
            <a:off x="1565275" y="2587625"/>
            <a:ext cx="90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0" name="TextBox 36"/>
          <p:cNvSpPr txBox="1">
            <a:spLocks noChangeArrowheads="1"/>
          </p:cNvSpPr>
          <p:nvPr/>
        </p:nvSpPr>
        <p:spPr bwMode="auto">
          <a:xfrm>
            <a:off x="1565275" y="2905125"/>
            <a:ext cx="90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1" name="TextBox 37"/>
          <p:cNvSpPr txBox="1">
            <a:spLocks noChangeArrowheads="1"/>
          </p:cNvSpPr>
          <p:nvPr/>
        </p:nvSpPr>
        <p:spPr bwMode="auto">
          <a:xfrm>
            <a:off x="2566988" y="4603750"/>
            <a:ext cx="903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2" name="TextBox 38"/>
          <p:cNvSpPr txBox="1">
            <a:spLocks noChangeArrowheads="1"/>
          </p:cNvSpPr>
          <p:nvPr/>
        </p:nvSpPr>
        <p:spPr bwMode="auto">
          <a:xfrm>
            <a:off x="3559175" y="2917825"/>
            <a:ext cx="901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3" name="TextBox 39"/>
          <p:cNvSpPr txBox="1">
            <a:spLocks noChangeArrowheads="1"/>
          </p:cNvSpPr>
          <p:nvPr/>
        </p:nvSpPr>
        <p:spPr bwMode="auto">
          <a:xfrm>
            <a:off x="3543300" y="2559050"/>
            <a:ext cx="90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4" name="TextBox 40"/>
          <p:cNvSpPr txBox="1">
            <a:spLocks noChangeArrowheads="1"/>
          </p:cNvSpPr>
          <p:nvPr/>
        </p:nvSpPr>
        <p:spPr bwMode="auto">
          <a:xfrm>
            <a:off x="4541838" y="2919413"/>
            <a:ext cx="903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5" name="TextBox 41"/>
          <p:cNvSpPr txBox="1">
            <a:spLocks noChangeArrowheads="1"/>
          </p:cNvSpPr>
          <p:nvPr/>
        </p:nvSpPr>
        <p:spPr bwMode="auto">
          <a:xfrm>
            <a:off x="2546350" y="4956175"/>
            <a:ext cx="901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6" name="TextBox 42"/>
          <p:cNvSpPr txBox="1">
            <a:spLocks noChangeArrowheads="1"/>
          </p:cNvSpPr>
          <p:nvPr/>
        </p:nvSpPr>
        <p:spPr bwMode="auto">
          <a:xfrm>
            <a:off x="6554788" y="4598988"/>
            <a:ext cx="903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7" name="TextBox 43"/>
          <p:cNvSpPr txBox="1">
            <a:spLocks noChangeArrowheads="1"/>
          </p:cNvSpPr>
          <p:nvPr/>
        </p:nvSpPr>
        <p:spPr bwMode="auto">
          <a:xfrm>
            <a:off x="4527550" y="3281363"/>
            <a:ext cx="901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8" name="TextBox 44"/>
          <p:cNvSpPr txBox="1">
            <a:spLocks noChangeArrowheads="1"/>
          </p:cNvSpPr>
          <p:nvPr/>
        </p:nvSpPr>
        <p:spPr bwMode="auto">
          <a:xfrm>
            <a:off x="6554788" y="4240213"/>
            <a:ext cx="903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099" name="TextBox 45"/>
          <p:cNvSpPr txBox="1">
            <a:spLocks noChangeArrowheads="1"/>
          </p:cNvSpPr>
          <p:nvPr/>
        </p:nvSpPr>
        <p:spPr bwMode="auto">
          <a:xfrm>
            <a:off x="5565775" y="4592638"/>
            <a:ext cx="903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100" name="TextBox 46"/>
          <p:cNvSpPr txBox="1">
            <a:spLocks noChangeArrowheads="1"/>
          </p:cNvSpPr>
          <p:nvPr/>
        </p:nvSpPr>
        <p:spPr bwMode="auto">
          <a:xfrm>
            <a:off x="5565775" y="4919663"/>
            <a:ext cx="9032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5101" name="TextBox 47"/>
          <p:cNvSpPr txBox="1">
            <a:spLocks noChangeArrowheads="1"/>
          </p:cNvSpPr>
          <p:nvPr/>
        </p:nvSpPr>
        <p:spPr bwMode="auto">
          <a:xfrm>
            <a:off x="1560513" y="3971925"/>
            <a:ext cx="877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02" name="TextBox 48"/>
          <p:cNvSpPr txBox="1">
            <a:spLocks noChangeArrowheads="1"/>
          </p:cNvSpPr>
          <p:nvPr/>
        </p:nvSpPr>
        <p:spPr bwMode="auto">
          <a:xfrm>
            <a:off x="1549400" y="4273550"/>
            <a:ext cx="876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03" name="TextBox 49"/>
          <p:cNvSpPr txBox="1">
            <a:spLocks noChangeArrowheads="1"/>
          </p:cNvSpPr>
          <p:nvPr/>
        </p:nvSpPr>
        <p:spPr bwMode="auto">
          <a:xfrm>
            <a:off x="2624138" y="4240213"/>
            <a:ext cx="877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04" name="TextBox 50"/>
          <p:cNvSpPr txBox="1">
            <a:spLocks noChangeArrowheads="1"/>
          </p:cNvSpPr>
          <p:nvPr/>
        </p:nvSpPr>
        <p:spPr bwMode="auto">
          <a:xfrm>
            <a:off x="2573338" y="2905125"/>
            <a:ext cx="876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05" name="TextBox 51"/>
          <p:cNvSpPr txBox="1">
            <a:spLocks noChangeArrowheads="1"/>
          </p:cNvSpPr>
          <p:nvPr/>
        </p:nvSpPr>
        <p:spPr bwMode="auto">
          <a:xfrm>
            <a:off x="2573338" y="2547938"/>
            <a:ext cx="876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06" name="TextBox 52"/>
          <p:cNvSpPr txBox="1">
            <a:spLocks noChangeArrowheads="1"/>
          </p:cNvSpPr>
          <p:nvPr/>
        </p:nvSpPr>
        <p:spPr bwMode="auto">
          <a:xfrm>
            <a:off x="3556000" y="4295775"/>
            <a:ext cx="877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07" name="TextBox 53"/>
          <p:cNvSpPr txBox="1">
            <a:spLocks noChangeArrowheads="1"/>
          </p:cNvSpPr>
          <p:nvPr/>
        </p:nvSpPr>
        <p:spPr bwMode="auto">
          <a:xfrm>
            <a:off x="5537200" y="2582863"/>
            <a:ext cx="877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08" name="TextBox 54"/>
          <p:cNvSpPr txBox="1">
            <a:spLocks noChangeArrowheads="1"/>
          </p:cNvSpPr>
          <p:nvPr/>
        </p:nvSpPr>
        <p:spPr bwMode="auto">
          <a:xfrm>
            <a:off x="3597275" y="4595813"/>
            <a:ext cx="877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09" name="TextBox 55"/>
          <p:cNvSpPr txBox="1">
            <a:spLocks noChangeArrowheads="1"/>
          </p:cNvSpPr>
          <p:nvPr/>
        </p:nvSpPr>
        <p:spPr bwMode="auto">
          <a:xfrm>
            <a:off x="4538663" y="5594350"/>
            <a:ext cx="877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10" name="TextBox 56"/>
          <p:cNvSpPr txBox="1">
            <a:spLocks noChangeArrowheads="1"/>
          </p:cNvSpPr>
          <p:nvPr/>
        </p:nvSpPr>
        <p:spPr bwMode="auto">
          <a:xfrm>
            <a:off x="4540250" y="5249863"/>
            <a:ext cx="876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11" name="TextBox 57"/>
          <p:cNvSpPr txBox="1">
            <a:spLocks noChangeArrowheads="1"/>
          </p:cNvSpPr>
          <p:nvPr/>
        </p:nvSpPr>
        <p:spPr bwMode="auto">
          <a:xfrm>
            <a:off x="7569200" y="4595813"/>
            <a:ext cx="877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12" name="TextBox 58"/>
          <p:cNvSpPr txBox="1">
            <a:spLocks noChangeArrowheads="1"/>
          </p:cNvSpPr>
          <p:nvPr/>
        </p:nvSpPr>
        <p:spPr bwMode="auto">
          <a:xfrm>
            <a:off x="7566025" y="3259138"/>
            <a:ext cx="876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13" name="TextBox 59"/>
          <p:cNvSpPr txBox="1">
            <a:spLocks noChangeArrowheads="1"/>
          </p:cNvSpPr>
          <p:nvPr/>
        </p:nvSpPr>
        <p:spPr bwMode="auto">
          <a:xfrm>
            <a:off x="7610475" y="4279900"/>
            <a:ext cx="876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5114" name="TextBox 60"/>
          <p:cNvSpPr txBox="1">
            <a:spLocks noChangeArrowheads="1"/>
          </p:cNvSpPr>
          <p:nvPr/>
        </p:nvSpPr>
        <p:spPr bwMode="auto">
          <a:xfrm>
            <a:off x="5546725" y="2214563"/>
            <a:ext cx="8778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pic>
        <p:nvPicPr>
          <p:cNvPr id="59" name="Picture 5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585" y="155874"/>
            <a:ext cx="1419605" cy="12363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141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3"/>
          <p:cNvSpPr txBox="1">
            <a:spLocks noChangeArrowheads="1"/>
          </p:cNvSpPr>
          <p:nvPr/>
        </p:nvSpPr>
        <p:spPr bwMode="auto">
          <a:xfrm>
            <a:off x="468313" y="260350"/>
            <a:ext cx="4751759" cy="6159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400" b="1" dirty="0">
                <a:solidFill>
                  <a:srgbClr val="254061"/>
                </a:solidFill>
              </a:rPr>
              <a:t>Add </a:t>
            </a:r>
            <a:r>
              <a:rPr lang="en-GB" altLang="en-US" sz="3400" b="1" dirty="0" smtClean="0">
                <a:solidFill>
                  <a:srgbClr val="254061"/>
                </a:solidFill>
              </a:rPr>
              <a:t>the final subject.</a:t>
            </a:r>
            <a:endParaRPr lang="en-GB" altLang="en-US" sz="3400" b="1" dirty="0">
              <a:solidFill>
                <a:srgbClr val="254061"/>
              </a:solidFill>
            </a:endParaRPr>
          </a:p>
        </p:txBody>
      </p:sp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0" t="37315" r="20094" b="15897"/>
          <a:stretch>
            <a:fillRect/>
          </a:stretch>
        </p:blipFill>
        <p:spPr bwMode="auto">
          <a:xfrm>
            <a:off x="619125" y="1360488"/>
            <a:ext cx="7997825" cy="461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4" name="TextBox 5"/>
          <p:cNvSpPr txBox="1">
            <a:spLocks noChangeArrowheads="1"/>
          </p:cNvSpPr>
          <p:nvPr/>
        </p:nvSpPr>
        <p:spPr bwMode="auto">
          <a:xfrm>
            <a:off x="1655763" y="5249863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6085" name="Rectangle 6"/>
          <p:cNvSpPr>
            <a:spLocks noChangeArrowheads="1"/>
          </p:cNvSpPr>
          <p:nvPr/>
        </p:nvSpPr>
        <p:spPr bwMode="auto">
          <a:xfrm>
            <a:off x="1655763" y="5607050"/>
            <a:ext cx="671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6086" name="Rectangle 7"/>
          <p:cNvSpPr>
            <a:spLocks noChangeArrowheads="1"/>
          </p:cNvSpPr>
          <p:nvPr/>
        </p:nvSpPr>
        <p:spPr bwMode="auto">
          <a:xfrm>
            <a:off x="3597275" y="1844675"/>
            <a:ext cx="671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6087" name="Rectangle 9"/>
          <p:cNvSpPr>
            <a:spLocks noChangeArrowheads="1"/>
          </p:cNvSpPr>
          <p:nvPr/>
        </p:nvSpPr>
        <p:spPr bwMode="auto">
          <a:xfrm>
            <a:off x="5651500" y="5249863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6088" name="Rectangle 10"/>
          <p:cNvSpPr>
            <a:spLocks noChangeArrowheads="1"/>
          </p:cNvSpPr>
          <p:nvPr/>
        </p:nvSpPr>
        <p:spPr bwMode="auto">
          <a:xfrm>
            <a:off x="5651500" y="5607050"/>
            <a:ext cx="67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6089" name="Rectangle 11"/>
          <p:cNvSpPr>
            <a:spLocks noChangeArrowheads="1"/>
          </p:cNvSpPr>
          <p:nvPr/>
        </p:nvSpPr>
        <p:spPr bwMode="auto">
          <a:xfrm>
            <a:off x="7667625" y="1844675"/>
            <a:ext cx="673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Gym</a:t>
            </a:r>
          </a:p>
        </p:txBody>
      </p:sp>
      <p:sp>
        <p:nvSpPr>
          <p:cNvPr id="46090" name="TextBox 13"/>
          <p:cNvSpPr txBox="1">
            <a:spLocks noChangeArrowheads="1"/>
          </p:cNvSpPr>
          <p:nvPr/>
        </p:nvSpPr>
        <p:spPr bwMode="auto">
          <a:xfrm>
            <a:off x="7653338" y="5295900"/>
            <a:ext cx="792162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6091" name="TextBox 14"/>
          <p:cNvSpPr txBox="1">
            <a:spLocks noChangeArrowheads="1"/>
          </p:cNvSpPr>
          <p:nvPr/>
        </p:nvSpPr>
        <p:spPr bwMode="auto">
          <a:xfrm>
            <a:off x="2655888" y="5329238"/>
            <a:ext cx="792162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Film night</a:t>
            </a:r>
          </a:p>
        </p:txBody>
      </p:sp>
      <p:sp>
        <p:nvSpPr>
          <p:cNvPr id="46092" name="Rectangle 15"/>
          <p:cNvSpPr>
            <a:spLocks noChangeArrowheads="1"/>
          </p:cNvSpPr>
          <p:nvPr/>
        </p:nvSpPr>
        <p:spPr bwMode="auto">
          <a:xfrm>
            <a:off x="1655763" y="3668713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6093" name="Rectangle 16"/>
          <p:cNvSpPr>
            <a:spLocks noChangeArrowheads="1"/>
          </p:cNvSpPr>
          <p:nvPr/>
        </p:nvSpPr>
        <p:spPr bwMode="auto">
          <a:xfrm>
            <a:off x="2620963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6094" name="Rectangle 17"/>
          <p:cNvSpPr>
            <a:spLocks noChangeArrowheads="1"/>
          </p:cNvSpPr>
          <p:nvPr/>
        </p:nvSpPr>
        <p:spPr bwMode="auto">
          <a:xfrm>
            <a:off x="35972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6095" name="Rectangle 18"/>
          <p:cNvSpPr>
            <a:spLocks noChangeArrowheads="1"/>
          </p:cNvSpPr>
          <p:nvPr/>
        </p:nvSpPr>
        <p:spPr bwMode="auto">
          <a:xfrm>
            <a:off x="4586288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6096" name="Rectangle 19"/>
          <p:cNvSpPr>
            <a:spLocks noChangeArrowheads="1"/>
          </p:cNvSpPr>
          <p:nvPr/>
        </p:nvSpPr>
        <p:spPr bwMode="auto">
          <a:xfrm>
            <a:off x="5581650" y="363696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6097" name="Rectangle 20"/>
          <p:cNvSpPr>
            <a:spLocks noChangeArrowheads="1"/>
          </p:cNvSpPr>
          <p:nvPr/>
        </p:nvSpPr>
        <p:spPr bwMode="auto">
          <a:xfrm>
            <a:off x="6588125" y="360362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6098" name="Rectangle 21"/>
          <p:cNvSpPr>
            <a:spLocks noChangeArrowheads="1"/>
          </p:cNvSpPr>
          <p:nvPr/>
        </p:nvSpPr>
        <p:spPr bwMode="auto">
          <a:xfrm>
            <a:off x="7597775" y="36290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Lunch</a:t>
            </a:r>
          </a:p>
        </p:txBody>
      </p:sp>
      <p:sp>
        <p:nvSpPr>
          <p:cNvPr id="46099" name="Rectangle 22"/>
          <p:cNvSpPr>
            <a:spLocks noChangeArrowheads="1"/>
          </p:cNvSpPr>
          <p:nvPr/>
        </p:nvSpPr>
        <p:spPr bwMode="auto">
          <a:xfrm>
            <a:off x="1765300" y="1890713"/>
            <a:ext cx="4937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6100" name="Rectangle 23"/>
          <p:cNvSpPr>
            <a:spLocks noChangeArrowheads="1"/>
          </p:cNvSpPr>
          <p:nvPr/>
        </p:nvSpPr>
        <p:spPr bwMode="auto">
          <a:xfrm>
            <a:off x="2781300" y="1890713"/>
            <a:ext cx="492125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in</a:t>
            </a:r>
          </a:p>
        </p:txBody>
      </p:sp>
      <p:sp>
        <p:nvSpPr>
          <p:cNvPr id="46101" name="Rectangle 24"/>
          <p:cNvSpPr>
            <a:spLocks noChangeArrowheads="1"/>
          </p:cNvSpPr>
          <p:nvPr/>
        </p:nvSpPr>
        <p:spPr bwMode="auto">
          <a:xfrm>
            <a:off x="4586288" y="2557463"/>
            <a:ext cx="852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Tennis</a:t>
            </a:r>
          </a:p>
        </p:txBody>
      </p:sp>
      <p:sp>
        <p:nvSpPr>
          <p:cNvPr id="46102" name="Rectangle 26"/>
          <p:cNvSpPr>
            <a:spLocks noChangeArrowheads="1"/>
          </p:cNvSpPr>
          <p:nvPr/>
        </p:nvSpPr>
        <p:spPr bwMode="auto">
          <a:xfrm>
            <a:off x="6569075" y="4902200"/>
            <a:ext cx="774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Piano</a:t>
            </a:r>
          </a:p>
        </p:txBody>
      </p:sp>
      <p:sp>
        <p:nvSpPr>
          <p:cNvPr id="46103" name="Rectangle 27"/>
          <p:cNvSpPr>
            <a:spLocks noChangeArrowheads="1"/>
          </p:cNvSpPr>
          <p:nvPr/>
        </p:nvSpPr>
        <p:spPr bwMode="auto">
          <a:xfrm>
            <a:off x="4492625" y="4603750"/>
            <a:ext cx="1089025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Hair-dressers</a:t>
            </a:r>
          </a:p>
        </p:txBody>
      </p:sp>
      <p:sp>
        <p:nvSpPr>
          <p:cNvPr id="46104" name="Rectangle 28"/>
          <p:cNvSpPr>
            <a:spLocks noChangeArrowheads="1"/>
          </p:cNvSpPr>
          <p:nvPr/>
        </p:nvSpPr>
        <p:spPr bwMode="auto">
          <a:xfrm>
            <a:off x="3470275" y="2168525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6105" name="Rectangle 29"/>
          <p:cNvSpPr>
            <a:spLocks noChangeArrowheads="1"/>
          </p:cNvSpPr>
          <p:nvPr/>
        </p:nvSpPr>
        <p:spPr bwMode="auto">
          <a:xfrm>
            <a:off x="4422775" y="1849438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6106" name="Rectangle 30"/>
          <p:cNvSpPr>
            <a:spLocks noChangeArrowheads="1"/>
          </p:cNvSpPr>
          <p:nvPr/>
        </p:nvSpPr>
        <p:spPr bwMode="auto">
          <a:xfrm>
            <a:off x="5438775" y="1844675"/>
            <a:ext cx="115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6107" name="Rectangle 31"/>
          <p:cNvSpPr>
            <a:spLocks noChangeArrowheads="1"/>
          </p:cNvSpPr>
          <p:nvPr/>
        </p:nvSpPr>
        <p:spPr bwMode="auto">
          <a:xfrm>
            <a:off x="6438900" y="1820863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6108" name="Rectangle 32"/>
          <p:cNvSpPr>
            <a:spLocks noChangeArrowheads="1"/>
          </p:cNvSpPr>
          <p:nvPr/>
        </p:nvSpPr>
        <p:spPr bwMode="auto">
          <a:xfrm>
            <a:off x="7424738" y="2189163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Breakfast</a:t>
            </a:r>
          </a:p>
        </p:txBody>
      </p:sp>
      <p:sp>
        <p:nvSpPr>
          <p:cNvPr id="46109" name="TextBox 1"/>
          <p:cNvSpPr txBox="1">
            <a:spLocks noChangeArrowheads="1"/>
          </p:cNvSpPr>
          <p:nvPr/>
        </p:nvSpPr>
        <p:spPr bwMode="auto">
          <a:xfrm>
            <a:off x="3609975" y="5005388"/>
            <a:ext cx="800100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Visit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Sarah</a:t>
            </a:r>
          </a:p>
        </p:txBody>
      </p:sp>
      <p:sp>
        <p:nvSpPr>
          <p:cNvPr id="46110" name="Rectangle 33"/>
          <p:cNvSpPr>
            <a:spLocks noChangeArrowheads="1"/>
          </p:cNvSpPr>
          <p:nvPr/>
        </p:nvSpPr>
        <p:spPr bwMode="auto">
          <a:xfrm>
            <a:off x="5581650" y="2927350"/>
            <a:ext cx="979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Clarinet</a:t>
            </a:r>
          </a:p>
        </p:txBody>
      </p:sp>
      <p:sp>
        <p:nvSpPr>
          <p:cNvPr id="46111" name="TextBox 34"/>
          <p:cNvSpPr txBox="1">
            <a:spLocks noChangeArrowheads="1"/>
          </p:cNvSpPr>
          <p:nvPr/>
        </p:nvSpPr>
        <p:spPr bwMode="auto">
          <a:xfrm>
            <a:off x="6588125" y="2957513"/>
            <a:ext cx="8366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0000"/>
                </a:solidFill>
                <a:latin typeface="Arial" panose="020B0604020202020204" pitchFamily="34" charset="0"/>
              </a:rPr>
              <a:t>See Gran</a:t>
            </a:r>
          </a:p>
        </p:txBody>
      </p:sp>
      <p:sp>
        <p:nvSpPr>
          <p:cNvPr id="3" name="Rectangle 2"/>
          <p:cNvSpPr/>
          <p:nvPr/>
        </p:nvSpPr>
        <p:spPr>
          <a:xfrm>
            <a:off x="5459808" y="6070252"/>
            <a:ext cx="3522118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GB" sz="4000" dirty="0">
                <a:solidFill>
                  <a:prstClr val="white"/>
                </a:solidFill>
                <a:latin typeface="Century Gothic" panose="020B0502020202020204" pitchFamily="34" charset="0"/>
                <a:cs typeface="Calibri" pitchFamily="34" charset="0"/>
              </a:rPr>
              <a:t>Maths =	23</a:t>
            </a:r>
          </a:p>
        </p:txBody>
      </p:sp>
      <p:sp>
        <p:nvSpPr>
          <p:cNvPr id="46113" name="TextBox 8"/>
          <p:cNvSpPr txBox="1">
            <a:spLocks noChangeArrowheads="1"/>
          </p:cNvSpPr>
          <p:nvPr/>
        </p:nvSpPr>
        <p:spPr bwMode="auto">
          <a:xfrm>
            <a:off x="1565275" y="2587625"/>
            <a:ext cx="90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14" name="TextBox 36"/>
          <p:cNvSpPr txBox="1">
            <a:spLocks noChangeArrowheads="1"/>
          </p:cNvSpPr>
          <p:nvPr/>
        </p:nvSpPr>
        <p:spPr bwMode="auto">
          <a:xfrm>
            <a:off x="1565275" y="2905125"/>
            <a:ext cx="90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15" name="TextBox 37"/>
          <p:cNvSpPr txBox="1">
            <a:spLocks noChangeArrowheads="1"/>
          </p:cNvSpPr>
          <p:nvPr/>
        </p:nvSpPr>
        <p:spPr bwMode="auto">
          <a:xfrm>
            <a:off x="2566988" y="4603750"/>
            <a:ext cx="903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16" name="TextBox 38"/>
          <p:cNvSpPr txBox="1">
            <a:spLocks noChangeArrowheads="1"/>
          </p:cNvSpPr>
          <p:nvPr/>
        </p:nvSpPr>
        <p:spPr bwMode="auto">
          <a:xfrm>
            <a:off x="3559175" y="2917825"/>
            <a:ext cx="901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17" name="TextBox 39"/>
          <p:cNvSpPr txBox="1">
            <a:spLocks noChangeArrowheads="1"/>
          </p:cNvSpPr>
          <p:nvPr/>
        </p:nvSpPr>
        <p:spPr bwMode="auto">
          <a:xfrm>
            <a:off x="3543300" y="2559050"/>
            <a:ext cx="90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18" name="TextBox 40"/>
          <p:cNvSpPr txBox="1">
            <a:spLocks noChangeArrowheads="1"/>
          </p:cNvSpPr>
          <p:nvPr/>
        </p:nvSpPr>
        <p:spPr bwMode="auto">
          <a:xfrm>
            <a:off x="4541838" y="2919413"/>
            <a:ext cx="903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19" name="TextBox 41"/>
          <p:cNvSpPr txBox="1">
            <a:spLocks noChangeArrowheads="1"/>
          </p:cNvSpPr>
          <p:nvPr/>
        </p:nvSpPr>
        <p:spPr bwMode="auto">
          <a:xfrm>
            <a:off x="2546350" y="4956175"/>
            <a:ext cx="901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20" name="TextBox 42"/>
          <p:cNvSpPr txBox="1">
            <a:spLocks noChangeArrowheads="1"/>
          </p:cNvSpPr>
          <p:nvPr/>
        </p:nvSpPr>
        <p:spPr bwMode="auto">
          <a:xfrm>
            <a:off x="6554788" y="4598988"/>
            <a:ext cx="903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21" name="TextBox 43"/>
          <p:cNvSpPr txBox="1">
            <a:spLocks noChangeArrowheads="1"/>
          </p:cNvSpPr>
          <p:nvPr/>
        </p:nvSpPr>
        <p:spPr bwMode="auto">
          <a:xfrm>
            <a:off x="4527550" y="3281363"/>
            <a:ext cx="901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22" name="TextBox 44"/>
          <p:cNvSpPr txBox="1">
            <a:spLocks noChangeArrowheads="1"/>
          </p:cNvSpPr>
          <p:nvPr/>
        </p:nvSpPr>
        <p:spPr bwMode="auto">
          <a:xfrm>
            <a:off x="6554788" y="4240213"/>
            <a:ext cx="903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23" name="TextBox 45"/>
          <p:cNvSpPr txBox="1">
            <a:spLocks noChangeArrowheads="1"/>
          </p:cNvSpPr>
          <p:nvPr/>
        </p:nvSpPr>
        <p:spPr bwMode="auto">
          <a:xfrm>
            <a:off x="5565775" y="4592638"/>
            <a:ext cx="903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24" name="TextBox 46"/>
          <p:cNvSpPr txBox="1">
            <a:spLocks noChangeArrowheads="1"/>
          </p:cNvSpPr>
          <p:nvPr/>
        </p:nvSpPr>
        <p:spPr bwMode="auto">
          <a:xfrm>
            <a:off x="5565775" y="4919663"/>
            <a:ext cx="9032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B0F0"/>
                </a:solidFill>
                <a:latin typeface="Arial" panose="020B0604020202020204" pitchFamily="34" charset="0"/>
              </a:rPr>
              <a:t>French</a:t>
            </a:r>
          </a:p>
        </p:txBody>
      </p:sp>
      <p:sp>
        <p:nvSpPr>
          <p:cNvPr id="46125" name="TextBox 47"/>
          <p:cNvSpPr txBox="1">
            <a:spLocks noChangeArrowheads="1"/>
          </p:cNvSpPr>
          <p:nvPr/>
        </p:nvSpPr>
        <p:spPr bwMode="auto">
          <a:xfrm>
            <a:off x="1560513" y="3971925"/>
            <a:ext cx="877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26" name="TextBox 48"/>
          <p:cNvSpPr txBox="1">
            <a:spLocks noChangeArrowheads="1"/>
          </p:cNvSpPr>
          <p:nvPr/>
        </p:nvSpPr>
        <p:spPr bwMode="auto">
          <a:xfrm>
            <a:off x="1549400" y="4273550"/>
            <a:ext cx="876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27" name="TextBox 49"/>
          <p:cNvSpPr txBox="1">
            <a:spLocks noChangeArrowheads="1"/>
          </p:cNvSpPr>
          <p:nvPr/>
        </p:nvSpPr>
        <p:spPr bwMode="auto">
          <a:xfrm>
            <a:off x="2624138" y="4240213"/>
            <a:ext cx="877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28" name="TextBox 50"/>
          <p:cNvSpPr txBox="1">
            <a:spLocks noChangeArrowheads="1"/>
          </p:cNvSpPr>
          <p:nvPr/>
        </p:nvSpPr>
        <p:spPr bwMode="auto">
          <a:xfrm>
            <a:off x="2573338" y="2905125"/>
            <a:ext cx="876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29" name="TextBox 51"/>
          <p:cNvSpPr txBox="1">
            <a:spLocks noChangeArrowheads="1"/>
          </p:cNvSpPr>
          <p:nvPr/>
        </p:nvSpPr>
        <p:spPr bwMode="auto">
          <a:xfrm>
            <a:off x="2573338" y="2547938"/>
            <a:ext cx="876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0" name="TextBox 52"/>
          <p:cNvSpPr txBox="1">
            <a:spLocks noChangeArrowheads="1"/>
          </p:cNvSpPr>
          <p:nvPr/>
        </p:nvSpPr>
        <p:spPr bwMode="auto">
          <a:xfrm>
            <a:off x="3556000" y="4295775"/>
            <a:ext cx="877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1" name="TextBox 53"/>
          <p:cNvSpPr txBox="1">
            <a:spLocks noChangeArrowheads="1"/>
          </p:cNvSpPr>
          <p:nvPr/>
        </p:nvSpPr>
        <p:spPr bwMode="auto">
          <a:xfrm>
            <a:off x="5537200" y="2582863"/>
            <a:ext cx="877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2" name="TextBox 54"/>
          <p:cNvSpPr txBox="1">
            <a:spLocks noChangeArrowheads="1"/>
          </p:cNvSpPr>
          <p:nvPr/>
        </p:nvSpPr>
        <p:spPr bwMode="auto">
          <a:xfrm>
            <a:off x="3597275" y="4595813"/>
            <a:ext cx="877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3" name="TextBox 55"/>
          <p:cNvSpPr txBox="1">
            <a:spLocks noChangeArrowheads="1"/>
          </p:cNvSpPr>
          <p:nvPr/>
        </p:nvSpPr>
        <p:spPr bwMode="auto">
          <a:xfrm>
            <a:off x="4538663" y="5594350"/>
            <a:ext cx="877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4" name="TextBox 56"/>
          <p:cNvSpPr txBox="1">
            <a:spLocks noChangeArrowheads="1"/>
          </p:cNvSpPr>
          <p:nvPr/>
        </p:nvSpPr>
        <p:spPr bwMode="auto">
          <a:xfrm>
            <a:off x="4540250" y="5249863"/>
            <a:ext cx="876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5" name="TextBox 57"/>
          <p:cNvSpPr txBox="1">
            <a:spLocks noChangeArrowheads="1"/>
          </p:cNvSpPr>
          <p:nvPr/>
        </p:nvSpPr>
        <p:spPr bwMode="auto">
          <a:xfrm>
            <a:off x="7569200" y="4595813"/>
            <a:ext cx="877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6" name="TextBox 58"/>
          <p:cNvSpPr txBox="1">
            <a:spLocks noChangeArrowheads="1"/>
          </p:cNvSpPr>
          <p:nvPr/>
        </p:nvSpPr>
        <p:spPr bwMode="auto">
          <a:xfrm>
            <a:off x="7566025" y="3259138"/>
            <a:ext cx="876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7" name="TextBox 59"/>
          <p:cNvSpPr txBox="1">
            <a:spLocks noChangeArrowheads="1"/>
          </p:cNvSpPr>
          <p:nvPr/>
        </p:nvSpPr>
        <p:spPr bwMode="auto">
          <a:xfrm>
            <a:off x="7610475" y="4279900"/>
            <a:ext cx="876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8" name="TextBox 60"/>
          <p:cNvSpPr txBox="1">
            <a:spLocks noChangeArrowheads="1"/>
          </p:cNvSpPr>
          <p:nvPr/>
        </p:nvSpPr>
        <p:spPr bwMode="auto">
          <a:xfrm>
            <a:off x="5546725" y="2214563"/>
            <a:ext cx="8778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E46C0A"/>
                </a:solidFill>
                <a:latin typeface="Arial" panose="020B0604020202020204" pitchFamily="34" charset="0"/>
              </a:rPr>
              <a:t>Psych.</a:t>
            </a:r>
          </a:p>
        </p:txBody>
      </p:sp>
      <p:sp>
        <p:nvSpPr>
          <p:cNvPr id="46139" name="TextBox 61"/>
          <p:cNvSpPr txBox="1">
            <a:spLocks noChangeArrowheads="1"/>
          </p:cNvSpPr>
          <p:nvPr/>
        </p:nvSpPr>
        <p:spPr bwMode="auto">
          <a:xfrm>
            <a:off x="1609725" y="3276600"/>
            <a:ext cx="814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0" name="TextBox 62"/>
          <p:cNvSpPr txBox="1">
            <a:spLocks noChangeArrowheads="1"/>
          </p:cNvSpPr>
          <p:nvPr/>
        </p:nvSpPr>
        <p:spPr bwMode="auto">
          <a:xfrm>
            <a:off x="1581150" y="460692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1" name="TextBox 63"/>
          <p:cNvSpPr txBox="1">
            <a:spLocks noChangeArrowheads="1"/>
          </p:cNvSpPr>
          <p:nvPr/>
        </p:nvSpPr>
        <p:spPr bwMode="auto">
          <a:xfrm>
            <a:off x="2620963" y="3276600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2" name="TextBox 64"/>
          <p:cNvSpPr txBox="1">
            <a:spLocks noChangeArrowheads="1"/>
          </p:cNvSpPr>
          <p:nvPr/>
        </p:nvSpPr>
        <p:spPr bwMode="auto">
          <a:xfrm>
            <a:off x="2605088" y="3951288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3" name="TextBox 65"/>
          <p:cNvSpPr txBox="1">
            <a:spLocks noChangeArrowheads="1"/>
          </p:cNvSpPr>
          <p:nvPr/>
        </p:nvSpPr>
        <p:spPr bwMode="auto">
          <a:xfrm>
            <a:off x="3603625" y="557371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4" name="TextBox 66"/>
          <p:cNvSpPr txBox="1">
            <a:spLocks noChangeArrowheads="1"/>
          </p:cNvSpPr>
          <p:nvPr/>
        </p:nvSpPr>
        <p:spPr bwMode="auto">
          <a:xfrm>
            <a:off x="3633788" y="3943350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5" name="TextBox 67"/>
          <p:cNvSpPr txBox="1">
            <a:spLocks noChangeArrowheads="1"/>
          </p:cNvSpPr>
          <p:nvPr/>
        </p:nvSpPr>
        <p:spPr bwMode="auto">
          <a:xfrm>
            <a:off x="3594100" y="330517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6" name="TextBox 68"/>
          <p:cNvSpPr txBox="1">
            <a:spLocks noChangeArrowheads="1"/>
          </p:cNvSpPr>
          <p:nvPr/>
        </p:nvSpPr>
        <p:spPr bwMode="auto">
          <a:xfrm>
            <a:off x="4602163" y="4305300"/>
            <a:ext cx="814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7" name="TextBox 69"/>
          <p:cNvSpPr txBox="1">
            <a:spLocks noChangeArrowheads="1"/>
          </p:cNvSpPr>
          <p:nvPr/>
        </p:nvSpPr>
        <p:spPr bwMode="auto">
          <a:xfrm>
            <a:off x="4602163" y="3971925"/>
            <a:ext cx="814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8" name="TextBox 70"/>
          <p:cNvSpPr txBox="1">
            <a:spLocks noChangeArrowheads="1"/>
          </p:cNvSpPr>
          <p:nvPr/>
        </p:nvSpPr>
        <p:spPr bwMode="auto">
          <a:xfrm>
            <a:off x="4586288" y="218916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49" name="TextBox 71"/>
          <p:cNvSpPr txBox="1">
            <a:spLocks noChangeArrowheads="1"/>
          </p:cNvSpPr>
          <p:nvPr/>
        </p:nvSpPr>
        <p:spPr bwMode="auto">
          <a:xfrm>
            <a:off x="5568950" y="4284663"/>
            <a:ext cx="814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0" name="TextBox 72"/>
          <p:cNvSpPr txBox="1">
            <a:spLocks noChangeArrowheads="1"/>
          </p:cNvSpPr>
          <p:nvPr/>
        </p:nvSpPr>
        <p:spPr bwMode="auto">
          <a:xfrm>
            <a:off x="5611813" y="394017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1" name="TextBox 73"/>
          <p:cNvSpPr txBox="1">
            <a:spLocks noChangeArrowheads="1"/>
          </p:cNvSpPr>
          <p:nvPr/>
        </p:nvSpPr>
        <p:spPr bwMode="auto">
          <a:xfrm>
            <a:off x="5602288" y="332581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2" name="TextBox 74"/>
          <p:cNvSpPr txBox="1">
            <a:spLocks noChangeArrowheads="1"/>
          </p:cNvSpPr>
          <p:nvPr/>
        </p:nvSpPr>
        <p:spPr bwMode="auto">
          <a:xfrm>
            <a:off x="6632575" y="55848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3" name="TextBox 75"/>
          <p:cNvSpPr txBox="1">
            <a:spLocks noChangeArrowheads="1"/>
          </p:cNvSpPr>
          <p:nvPr/>
        </p:nvSpPr>
        <p:spPr bwMode="auto">
          <a:xfrm>
            <a:off x="6611938" y="5283200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4" name="TextBox 76"/>
          <p:cNvSpPr txBox="1">
            <a:spLocks noChangeArrowheads="1"/>
          </p:cNvSpPr>
          <p:nvPr/>
        </p:nvSpPr>
        <p:spPr bwMode="auto">
          <a:xfrm>
            <a:off x="6572250" y="397192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5" name="TextBox 77"/>
          <p:cNvSpPr txBox="1">
            <a:spLocks noChangeArrowheads="1"/>
          </p:cNvSpPr>
          <p:nvPr/>
        </p:nvSpPr>
        <p:spPr bwMode="auto">
          <a:xfrm>
            <a:off x="6632575" y="2557463"/>
            <a:ext cx="81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6" name="TextBox 78"/>
          <p:cNvSpPr txBox="1">
            <a:spLocks noChangeArrowheads="1"/>
          </p:cNvSpPr>
          <p:nvPr/>
        </p:nvSpPr>
        <p:spPr bwMode="auto">
          <a:xfrm>
            <a:off x="6597650" y="2168525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7" name="TextBox 79"/>
          <p:cNvSpPr txBox="1">
            <a:spLocks noChangeArrowheads="1"/>
          </p:cNvSpPr>
          <p:nvPr/>
        </p:nvSpPr>
        <p:spPr bwMode="auto">
          <a:xfrm>
            <a:off x="7553325" y="2559050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8" name="TextBox 80"/>
          <p:cNvSpPr txBox="1">
            <a:spLocks noChangeArrowheads="1"/>
          </p:cNvSpPr>
          <p:nvPr/>
        </p:nvSpPr>
        <p:spPr bwMode="auto">
          <a:xfrm>
            <a:off x="7597775" y="2905125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59" name="TextBox 81"/>
          <p:cNvSpPr txBox="1">
            <a:spLocks noChangeArrowheads="1"/>
          </p:cNvSpPr>
          <p:nvPr/>
        </p:nvSpPr>
        <p:spPr bwMode="auto">
          <a:xfrm>
            <a:off x="7608888" y="3951288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60" name="TextBox 82"/>
          <p:cNvSpPr txBox="1">
            <a:spLocks noChangeArrowheads="1"/>
          </p:cNvSpPr>
          <p:nvPr/>
        </p:nvSpPr>
        <p:spPr bwMode="auto">
          <a:xfrm>
            <a:off x="7610475" y="4965700"/>
            <a:ext cx="81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61" name="TextBox 83"/>
          <p:cNvSpPr txBox="1">
            <a:spLocks noChangeArrowheads="1"/>
          </p:cNvSpPr>
          <p:nvPr/>
        </p:nvSpPr>
        <p:spPr bwMode="auto">
          <a:xfrm>
            <a:off x="1609725" y="4902200"/>
            <a:ext cx="8143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7030A0"/>
                </a:solidFill>
                <a:latin typeface="Arial" panose="020B0604020202020204" pitchFamily="34" charset="0"/>
              </a:rPr>
              <a:t>Maths</a:t>
            </a:r>
          </a:p>
        </p:txBody>
      </p:sp>
      <p:sp>
        <p:nvSpPr>
          <p:cNvPr id="46162" name="TextBox 12"/>
          <p:cNvSpPr txBox="1">
            <a:spLocks noChangeArrowheads="1"/>
          </p:cNvSpPr>
          <p:nvPr/>
        </p:nvSpPr>
        <p:spPr bwMode="auto">
          <a:xfrm>
            <a:off x="159544" y="6060751"/>
            <a:ext cx="4109244" cy="70788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rgbClr val="25406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This should be seen as </a:t>
            </a:r>
            <a:r>
              <a:rPr lang="en-GB" altLang="en-US" sz="2000" dirty="0" smtClean="0">
                <a:solidFill>
                  <a:srgbClr val="25406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a weekly </a:t>
            </a:r>
            <a:r>
              <a:rPr lang="en-GB" altLang="en-US" sz="2000" b="1" dirty="0">
                <a:solidFill>
                  <a:srgbClr val="25406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‘working’ </a:t>
            </a:r>
            <a:r>
              <a:rPr lang="en-GB" altLang="en-US" sz="2000" dirty="0">
                <a:solidFill>
                  <a:srgbClr val="25406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document.</a:t>
            </a:r>
          </a:p>
        </p:txBody>
      </p:sp>
      <p:pic>
        <p:nvPicPr>
          <p:cNvPr id="83" name="Picture 8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585" y="155874"/>
            <a:ext cx="1419605" cy="12363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2483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3"/>
          <p:cNvSpPr txBox="1">
            <a:spLocks noChangeArrowheads="1"/>
          </p:cNvSpPr>
          <p:nvPr/>
        </p:nvSpPr>
        <p:spPr bwMode="auto">
          <a:xfrm>
            <a:off x="2268538" y="2349500"/>
            <a:ext cx="4537075" cy="17541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rgbClr val="254061"/>
                </a:solidFill>
              </a:rPr>
              <a:t>Revision Techniques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-32333"/>
            <a:ext cx="2125611" cy="22371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0" y="4120556"/>
            <a:ext cx="2209428" cy="2533278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585" y="155874"/>
            <a:ext cx="1419605" cy="1472926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793" y="286893"/>
            <a:ext cx="1905000" cy="19049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155" y="4261322"/>
            <a:ext cx="3947277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87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913"/>
          </a:xfrm>
        </p:spPr>
        <p:txBody>
          <a:bodyPr>
            <a:normAutofit fontScale="85000" lnSpcReduction="20000"/>
          </a:bodyPr>
          <a:lstStyle/>
          <a:p>
            <a:pPr marL="0" indent="0">
              <a:buFont typeface="Arial" charset="0"/>
              <a:buNone/>
              <a:defRPr/>
            </a:pP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Divide revision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into three different phases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:</a:t>
            </a:r>
          </a:p>
          <a:p>
            <a:pPr marL="0" indent="0">
              <a:buFont typeface="Arial" charset="0"/>
              <a:buNone/>
              <a:defRPr/>
            </a:pP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endParaRPr lang="en-GB" dirty="0">
              <a:solidFill>
                <a:schemeClr val="tx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GB" b="1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Prepare It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-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get everything organised.</a:t>
            </a:r>
          </a:p>
          <a:p>
            <a:pPr marL="0" indent="0">
              <a:buNone/>
              <a:defRPr/>
            </a:pP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endParaRPr lang="en-GB" dirty="0">
              <a:solidFill>
                <a:schemeClr val="tx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GB" b="1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Learn It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- doing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things which will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help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to remember what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is needed.</a:t>
            </a:r>
          </a:p>
          <a:p>
            <a:pPr marL="0" indent="0">
              <a:buNone/>
              <a:defRPr/>
            </a:pPr>
            <a:endParaRPr lang="en-GB" dirty="0">
              <a:solidFill>
                <a:schemeClr val="tx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GB" b="1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Test It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GB" b="1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-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find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out what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is known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and what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 needs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to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be worked on. </a:t>
            </a:r>
            <a:endParaRPr lang="en-GB" dirty="0">
              <a:solidFill>
                <a:schemeClr val="tx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en-GB" dirty="0">
              <a:solidFill>
                <a:schemeClr val="tx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It’s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always best to use a range of different ways to revise – sitting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reading through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books is 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  <a:latin typeface="Century Gothic" panose="020B0502020202020204" pitchFamily="34" charset="0"/>
              </a:rPr>
              <a:t>not enough!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72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3 Phases:</a:t>
            </a:r>
            <a:endParaRPr lang="en-GB" sz="72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585" y="155874"/>
            <a:ext cx="1419605" cy="1472926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080" y="2601280"/>
            <a:ext cx="1528303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65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>
            <a:spLocks noChangeArrowheads="1"/>
          </p:cNvSpPr>
          <p:nvPr/>
        </p:nvSpPr>
        <p:spPr bwMode="auto">
          <a:xfrm>
            <a:off x="0" y="4303713"/>
            <a:ext cx="91440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800" dirty="0">
                <a:solidFill>
                  <a:srgbClr val="10253F"/>
                </a:solidFill>
                <a:latin typeface="Century Gothic" panose="020B0502020202020204" pitchFamily="34" charset="0"/>
              </a:rPr>
              <a:t>Use </a:t>
            </a:r>
            <a:r>
              <a:rPr lang="en-GB" altLang="en-US" sz="28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revision checklists </a:t>
            </a:r>
            <a:r>
              <a:rPr lang="en-GB" altLang="en-US" sz="2800" dirty="0">
                <a:solidFill>
                  <a:srgbClr val="10253F"/>
                </a:solidFill>
                <a:latin typeface="Century Gothic" panose="020B0502020202020204" pitchFamily="34" charset="0"/>
              </a:rPr>
              <a:t>or </a:t>
            </a:r>
            <a:r>
              <a:rPr lang="en-GB" altLang="en-US" sz="28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syllabuses </a:t>
            </a:r>
            <a:r>
              <a:rPr lang="en-GB" altLang="en-US" sz="2800" dirty="0">
                <a:solidFill>
                  <a:srgbClr val="10253F"/>
                </a:solidFill>
                <a:latin typeface="Century Gothic" panose="020B0502020202020204" pitchFamily="34" charset="0"/>
              </a:rPr>
              <a:t>for each subject as a starting point. </a:t>
            </a: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8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Try </a:t>
            </a:r>
            <a:r>
              <a:rPr lang="en-GB" altLang="en-US" sz="2800" dirty="0">
                <a:solidFill>
                  <a:srgbClr val="10253F"/>
                </a:solidFill>
                <a:latin typeface="Century Gothic" panose="020B0502020202020204" pitchFamily="34" charset="0"/>
              </a:rPr>
              <a:t>to identify </a:t>
            </a:r>
            <a:r>
              <a:rPr lang="en-GB" altLang="en-US" sz="28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gaps </a:t>
            </a:r>
            <a:r>
              <a:rPr lang="en-GB" altLang="en-US" sz="2800" dirty="0">
                <a:solidFill>
                  <a:srgbClr val="10253F"/>
                </a:solidFill>
                <a:latin typeface="Century Gothic" panose="020B0502020202020204" pitchFamily="34" charset="0"/>
              </a:rPr>
              <a:t>in </a:t>
            </a:r>
            <a:r>
              <a:rPr lang="en-GB" altLang="en-US" sz="28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knowledge</a:t>
            </a:r>
            <a:r>
              <a:rPr lang="en-GB" altLang="en-US" sz="2800" dirty="0">
                <a:solidFill>
                  <a:srgbClr val="10253F"/>
                </a:solidFill>
                <a:latin typeface="Century Gothic" panose="020B0502020202020204" pitchFamily="34" charset="0"/>
              </a:rPr>
              <a:t>. </a:t>
            </a: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800" dirty="0">
                <a:solidFill>
                  <a:srgbClr val="10253F"/>
                </a:solidFill>
                <a:latin typeface="Century Gothic" panose="020B0502020202020204" pitchFamily="34" charset="0"/>
              </a:rPr>
              <a:t>They can be easily found online or </a:t>
            </a:r>
            <a:r>
              <a:rPr lang="en-GB" altLang="en-US" sz="28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ask member of staff.</a:t>
            </a:r>
            <a:endParaRPr lang="en-GB" altLang="en-US" sz="2800" dirty="0">
              <a:solidFill>
                <a:srgbClr val="10253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120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2" b="37032"/>
          <a:stretch>
            <a:fillRect/>
          </a:stretch>
        </p:blipFill>
        <p:spPr bwMode="auto">
          <a:xfrm>
            <a:off x="0" y="-819150"/>
            <a:ext cx="11318875" cy="460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13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/>
          </a:p>
        </p:txBody>
      </p:sp>
      <p:pic>
        <p:nvPicPr>
          <p:cNvPr id="522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" t="26704" r="33948" b="9943"/>
          <a:stretch>
            <a:fillRect/>
          </a:stretch>
        </p:blipFill>
        <p:spPr bwMode="auto">
          <a:xfrm>
            <a:off x="388938" y="274638"/>
            <a:ext cx="7423422" cy="636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16-Point Star 2"/>
          <p:cNvSpPr/>
          <p:nvPr/>
        </p:nvSpPr>
        <p:spPr>
          <a:xfrm>
            <a:off x="2123728" y="2866306"/>
            <a:ext cx="4248472" cy="2866950"/>
          </a:xfrm>
          <a:prstGeom prst="star16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8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What is known already? Knowledge audit</a:t>
            </a:r>
            <a:endParaRPr lang="en-GB" sz="2800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55874"/>
            <a:ext cx="1204830" cy="12617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6265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1"/>
          <p:cNvSpPr txBox="1">
            <a:spLocks noChangeArrowheads="1"/>
          </p:cNvSpPr>
          <p:nvPr/>
        </p:nvSpPr>
        <p:spPr bwMode="auto">
          <a:xfrm>
            <a:off x="107504" y="188640"/>
            <a:ext cx="727278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u="sng" dirty="0">
                <a:solidFill>
                  <a:srgbClr val="10253F"/>
                </a:solidFill>
                <a:latin typeface="Century Gothic" panose="020B0502020202020204" pitchFamily="34" charset="0"/>
              </a:rPr>
              <a:t>A common mistake</a:t>
            </a:r>
            <a:r>
              <a:rPr lang="en-GB" altLang="en-US" b="1" u="sng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b="1" u="sng" dirty="0">
              <a:solidFill>
                <a:srgbClr val="10253F"/>
              </a:solidFill>
              <a:latin typeface="Century Gothic" panose="020B0502020202020204" pitchFamily="34" charset="0"/>
            </a:endParaRP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dirty="0">
                <a:solidFill>
                  <a:srgbClr val="10253F"/>
                </a:solidFill>
                <a:latin typeface="Century Gothic" panose="020B0502020202020204" pitchFamily="34" charset="0"/>
              </a:rPr>
              <a:t>M</a:t>
            </a:r>
            <a:r>
              <a:rPr lang="en-GB" altLang="en-US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ore </a:t>
            </a:r>
            <a:r>
              <a:rPr lang="en-GB" altLang="en-US" dirty="0">
                <a:solidFill>
                  <a:srgbClr val="10253F"/>
                </a:solidFill>
                <a:latin typeface="Century Gothic" panose="020B0502020202020204" pitchFamily="34" charset="0"/>
              </a:rPr>
              <a:t>time </a:t>
            </a:r>
            <a:r>
              <a:rPr lang="en-GB" altLang="en-US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is often spent revising </a:t>
            </a:r>
            <a:r>
              <a:rPr lang="en-GB" altLang="en-US" dirty="0">
                <a:solidFill>
                  <a:srgbClr val="10253F"/>
                </a:solidFill>
                <a:latin typeface="Century Gothic" panose="020B0502020202020204" pitchFamily="34" charset="0"/>
              </a:rPr>
              <a:t>for things </a:t>
            </a:r>
            <a:r>
              <a:rPr lang="en-GB" altLang="en-US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that are already known, instead of things found </a:t>
            </a:r>
            <a:r>
              <a:rPr lang="en-GB" altLang="en-US" dirty="0">
                <a:solidFill>
                  <a:srgbClr val="10253F"/>
                </a:solidFill>
                <a:latin typeface="Century Gothic" panose="020B0502020202020204" pitchFamily="34" charset="0"/>
              </a:rPr>
              <a:t>difficult.</a:t>
            </a:r>
          </a:p>
        </p:txBody>
      </p:sp>
      <p:pic>
        <p:nvPicPr>
          <p:cNvPr id="53251" name="Picture 2" descr="http://magiclanternfilm.files.wordpress.com/2010/07/facepalm-hom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0" t="7561" r="11806" b="11801"/>
          <a:stretch>
            <a:fillRect/>
          </a:stretch>
        </p:blipFill>
        <p:spPr bwMode="auto">
          <a:xfrm>
            <a:off x="1545866" y="2931824"/>
            <a:ext cx="6122478" cy="3593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0"/>
            <a:ext cx="1564870" cy="16169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7817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6" descr="http://www.schoolfundraisingcompany.co.uk/ContentImages%5Cfelt%20tip%20pe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2262981"/>
            <a:ext cx="303847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TextBox 6"/>
          <p:cNvSpPr txBox="1">
            <a:spLocks noChangeArrowheads="1"/>
          </p:cNvSpPr>
          <p:nvPr/>
        </p:nvSpPr>
        <p:spPr bwMode="auto">
          <a:xfrm>
            <a:off x="755650" y="4508500"/>
            <a:ext cx="7777163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2060"/>
                </a:solidFill>
                <a:latin typeface="Century Gothic" panose="020B0502020202020204" pitchFamily="34" charset="0"/>
              </a:rPr>
              <a:t>Make </a:t>
            </a:r>
            <a:r>
              <a:rPr lang="en-GB" altLang="en-US" b="1" i="1" dirty="0">
                <a:solidFill>
                  <a:srgbClr val="002060"/>
                </a:solidFill>
                <a:latin typeface="Century Gothic" panose="020B0502020202020204" pitchFamily="34" charset="0"/>
              </a:rPr>
              <a:t>posters</a:t>
            </a:r>
            <a:r>
              <a:rPr lang="en-GB" altLang="en-US" dirty="0">
                <a:solidFill>
                  <a:srgbClr val="002060"/>
                </a:solidFill>
                <a:latin typeface="Century Gothic" panose="020B0502020202020204" pitchFamily="34" charset="0"/>
              </a:rPr>
              <a:t> of key notes, facts and equations and stick them around the house where </a:t>
            </a:r>
            <a:r>
              <a:rPr lang="en-GB" altLang="en-US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they can be seen (in places spent the most).</a:t>
            </a:r>
            <a:endParaRPr lang="en-GB" altLang="en-US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5300" name="Picture 6" descr="http://t0.gstatic.com/images?q=tbn:ANd9GcRE11Yfw2R-YGNDraLc9ru85n0WYperjIOC_rZ3ce_U7tp5-_U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5492750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655" y="260350"/>
            <a:ext cx="1564870" cy="16169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562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ep.yimg.com/ca/I/empireimports_2272_787133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25438"/>
            <a:ext cx="5519737" cy="30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6-Point Star 1"/>
          <p:cNvSpPr/>
          <p:nvPr/>
        </p:nvSpPr>
        <p:spPr>
          <a:xfrm>
            <a:off x="5508104" y="1318745"/>
            <a:ext cx="3635896" cy="2779713"/>
          </a:xfrm>
          <a:prstGeom prst="star16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2800" b="1" i="1" dirty="0">
                <a:solidFill>
                  <a:prstClr val="white"/>
                </a:solidFill>
                <a:latin typeface="Century Gothic" panose="020B0502020202020204" pitchFamily="34" charset="0"/>
              </a:rPr>
              <a:t>Reduce/</a:t>
            </a:r>
          </a:p>
          <a:p>
            <a:pPr algn="ctr" eaLnBrk="1" hangingPunct="1">
              <a:defRPr/>
            </a:pPr>
            <a:r>
              <a:rPr lang="en-GB" sz="2800" b="1" i="1" dirty="0">
                <a:solidFill>
                  <a:prstClr val="white"/>
                </a:solidFill>
                <a:latin typeface="Century Gothic" panose="020B0502020202020204" pitchFamily="34" charset="0"/>
              </a:rPr>
              <a:t>condense</a:t>
            </a:r>
            <a:r>
              <a:rPr lang="en-GB" sz="2800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GB" sz="28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notes</a:t>
            </a:r>
            <a:r>
              <a:rPr lang="en-GB" sz="2800" dirty="0">
                <a:solidFill>
                  <a:prstClr val="white"/>
                </a:solidFill>
                <a:latin typeface="Century Gothic" panose="020B0502020202020204" pitchFamily="34" charset="0"/>
              </a:rPr>
              <a:t>!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9388" y="3789363"/>
            <a:ext cx="5040312" cy="28082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2400" dirty="0">
                <a:solidFill>
                  <a:prstClr val="white"/>
                </a:solidFill>
                <a:latin typeface="Century Gothic" panose="020B0502020202020204" pitchFamily="34" charset="0"/>
              </a:rPr>
              <a:t>Step 1 – start BIG (A3)</a:t>
            </a:r>
          </a:p>
          <a:p>
            <a:pPr algn="ctr" eaLnBrk="1" hangingPunct="1">
              <a:defRPr/>
            </a:pPr>
            <a:endParaRPr lang="en-GB" sz="2400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eaLnBrk="1" hangingPunct="1">
              <a:defRPr/>
            </a:pPr>
            <a:r>
              <a:rPr lang="en-GB" sz="2400" dirty="0">
                <a:solidFill>
                  <a:prstClr val="white"/>
                </a:solidFill>
                <a:latin typeface="Century Gothic" panose="020B0502020202020204" pitchFamily="34" charset="0"/>
              </a:rPr>
              <a:t>Step 2 – reduce/condense (A4)</a:t>
            </a:r>
          </a:p>
          <a:p>
            <a:pPr algn="ctr" eaLnBrk="1" hangingPunct="1">
              <a:defRPr/>
            </a:pPr>
            <a:endParaRPr lang="en-GB" sz="2400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eaLnBrk="1" hangingPunct="1">
              <a:defRPr/>
            </a:pPr>
            <a:r>
              <a:rPr lang="en-GB" sz="2400" dirty="0">
                <a:solidFill>
                  <a:prstClr val="white"/>
                </a:solidFill>
                <a:latin typeface="Century Gothic" panose="020B0502020202020204" pitchFamily="34" charset="0"/>
              </a:rPr>
              <a:t>Step 3 – reduce again (revision </a:t>
            </a:r>
            <a:r>
              <a:rPr lang="en-GB" sz="24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cards</a:t>
            </a:r>
          </a:p>
        </p:txBody>
      </p:sp>
      <p:pic>
        <p:nvPicPr>
          <p:cNvPr id="56325" name="Picture 4" descr="http://image.made-in-china.com/2f0j00eBHTZEDgvszt/School-Office-Copy-Paper-A4-A3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188873"/>
            <a:ext cx="3671887" cy="2383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/>
          <p:cNvSpPr/>
          <p:nvPr/>
        </p:nvSpPr>
        <p:spPr>
          <a:xfrm rot="1897806">
            <a:off x="4410870" y="3115469"/>
            <a:ext cx="1762125" cy="109378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294" y="95566"/>
            <a:ext cx="1564870" cy="16169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321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/>
          <p:cNvSpPr>
            <a:spLocks noChangeArrowheads="1"/>
          </p:cNvSpPr>
          <p:nvPr/>
        </p:nvSpPr>
        <p:spPr bwMode="auto">
          <a:xfrm>
            <a:off x="107504" y="1280408"/>
            <a:ext cx="4778747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800" b="1" i="1" dirty="0">
                <a:solidFill>
                  <a:srgbClr val="002060"/>
                </a:solidFill>
                <a:latin typeface="Century Gothic" panose="020B0502020202020204" pitchFamily="34" charset="0"/>
              </a:rPr>
              <a:t>Record</a:t>
            </a:r>
            <a:r>
              <a:rPr lang="en-GB" altLang="en-US" sz="2800" dirty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en-GB" altLang="en-US" sz="28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notes </a:t>
            </a:r>
            <a:r>
              <a:rPr lang="en-GB" altLang="en-US" sz="2800" dirty="0">
                <a:solidFill>
                  <a:srgbClr val="002060"/>
                </a:solidFill>
                <a:latin typeface="Century Gothic" panose="020B0502020202020204" pitchFamily="34" charset="0"/>
              </a:rPr>
              <a:t>to listen to.</a:t>
            </a: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8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Most smart phones have </a:t>
            </a:r>
            <a:r>
              <a:rPr lang="en-GB" altLang="en-US" sz="2800" dirty="0">
                <a:solidFill>
                  <a:srgbClr val="002060"/>
                </a:solidFill>
                <a:latin typeface="Century Gothic" panose="020B0502020202020204" pitchFamily="34" charset="0"/>
              </a:rPr>
              <a:t>a </a:t>
            </a:r>
            <a:r>
              <a:rPr lang="en-GB" altLang="en-US" sz="28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voice </a:t>
            </a:r>
            <a:r>
              <a:rPr lang="en-GB" altLang="en-US" sz="2800" dirty="0">
                <a:solidFill>
                  <a:srgbClr val="002060"/>
                </a:solidFill>
                <a:latin typeface="Century Gothic" panose="020B0502020202020204" pitchFamily="34" charset="0"/>
              </a:rPr>
              <a:t>recording </a:t>
            </a:r>
            <a:r>
              <a:rPr lang="en-GB" altLang="en-US" sz="28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facility </a:t>
            </a:r>
            <a:r>
              <a:rPr lang="en-GB" altLang="en-US" sz="2800" dirty="0">
                <a:solidFill>
                  <a:srgbClr val="002060"/>
                </a:solidFill>
                <a:latin typeface="Century Gothic" panose="020B0502020202020204" pitchFamily="34" charset="0"/>
              </a:rPr>
              <a:t>and there are so many free online </a:t>
            </a:r>
            <a:r>
              <a:rPr lang="en-GB" altLang="en-US" sz="28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programmes.</a:t>
            </a:r>
            <a:endParaRPr lang="en-GB" altLang="en-US" sz="28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267" name="Picture 2" descr="http://www.appcraver.com/wp-content/uploads/2009/06/apple-voice-memos-voice-recorder-ipho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056" y="548680"/>
            <a:ext cx="3048000" cy="4572000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  <p:sp>
        <p:nvSpPr>
          <p:cNvPr id="3" name="Rounded Rectangle 2"/>
          <p:cNvSpPr/>
          <p:nvPr/>
        </p:nvSpPr>
        <p:spPr>
          <a:xfrm>
            <a:off x="611188" y="5516563"/>
            <a:ext cx="8064500" cy="1152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2000" dirty="0">
                <a:solidFill>
                  <a:prstClr val="white"/>
                </a:solidFill>
                <a:latin typeface="Century Gothic" panose="020B0502020202020204" pitchFamily="34" charset="0"/>
              </a:rPr>
              <a:t>The creative </a:t>
            </a:r>
            <a:r>
              <a:rPr lang="en-GB" sz="20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could </a:t>
            </a:r>
            <a:r>
              <a:rPr lang="en-GB" sz="2000" dirty="0">
                <a:solidFill>
                  <a:prstClr val="white"/>
                </a:solidFill>
                <a:latin typeface="Century Gothic" panose="020B0502020202020204" pitchFamily="34" charset="0"/>
              </a:rPr>
              <a:t>create a song of </a:t>
            </a:r>
            <a:r>
              <a:rPr lang="en-GB" sz="20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their notes, or </a:t>
            </a:r>
            <a:r>
              <a:rPr lang="en-GB" sz="2000" dirty="0">
                <a:solidFill>
                  <a:prstClr val="white"/>
                </a:solidFill>
                <a:latin typeface="Century Gothic" panose="020B0502020202020204" pitchFamily="34" charset="0"/>
              </a:rPr>
              <a:t>a play list </a:t>
            </a:r>
            <a:r>
              <a:rPr lang="en-GB" sz="20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with speaking </a:t>
            </a:r>
            <a:r>
              <a:rPr lang="en-GB" sz="2000" dirty="0">
                <a:solidFill>
                  <a:prstClr val="white"/>
                </a:solidFill>
                <a:latin typeface="Century Gothic" panose="020B0502020202020204" pitchFamily="34" charset="0"/>
              </a:rPr>
              <a:t>over the top.</a:t>
            </a:r>
          </a:p>
          <a:p>
            <a:pPr algn="ctr" eaLnBrk="1" hangingPunct="1">
              <a:defRPr/>
            </a:pPr>
            <a:r>
              <a:rPr lang="en-GB" sz="2000" dirty="0">
                <a:solidFill>
                  <a:prstClr val="white"/>
                </a:solidFill>
                <a:latin typeface="Century Gothic" panose="020B0502020202020204" pitchFamily="34" charset="0"/>
              </a:rPr>
              <a:t> This techniques is very helpful for MFL.</a:t>
            </a:r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294" y="95566"/>
            <a:ext cx="1564870" cy="16169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513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live-the-solution.com/wp-content/uploads/globalwarmingrec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7272337" cy="518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Rectangle 2"/>
          <p:cNvSpPr>
            <a:spLocks noChangeArrowheads="1"/>
          </p:cNvSpPr>
          <p:nvPr/>
        </p:nvSpPr>
        <p:spPr bwMode="auto">
          <a:xfrm>
            <a:off x="107504" y="5469949"/>
            <a:ext cx="861485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400" dirty="0">
                <a:solidFill>
                  <a:srgbClr val="10253F"/>
                </a:solidFill>
                <a:latin typeface="Century Gothic" panose="020B0502020202020204" pitchFamily="34" charset="0"/>
              </a:rPr>
              <a:t>Create memory aids such as </a:t>
            </a:r>
            <a:r>
              <a:rPr lang="en-GB" altLang="en-US" sz="2400" b="1" i="1" dirty="0">
                <a:solidFill>
                  <a:srgbClr val="10253F"/>
                </a:solidFill>
                <a:latin typeface="Century Gothic" panose="020B0502020202020204" pitchFamily="34" charset="0"/>
              </a:rPr>
              <a:t>diagrams</a:t>
            </a:r>
            <a:r>
              <a:rPr lang="en-GB" altLang="en-US" sz="2400" dirty="0">
                <a:solidFill>
                  <a:srgbClr val="10253F"/>
                </a:solidFill>
                <a:latin typeface="Century Gothic" panose="020B0502020202020204" pitchFamily="34" charset="0"/>
              </a:rPr>
              <a:t> or mind </a:t>
            </a:r>
            <a:r>
              <a:rPr lang="en-GB" altLang="en-US" sz="24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maps.</a:t>
            </a:r>
            <a:endParaRPr lang="en-GB" altLang="en-US" sz="2400" dirty="0">
              <a:solidFill>
                <a:srgbClr val="10253F"/>
              </a:solidFill>
              <a:latin typeface="Century Gothic" panose="020B0502020202020204" pitchFamily="34" charset="0"/>
            </a:endParaRP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4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There </a:t>
            </a:r>
            <a:r>
              <a:rPr lang="en-GB" altLang="en-US" sz="2400" dirty="0">
                <a:solidFill>
                  <a:srgbClr val="10253F"/>
                </a:solidFill>
                <a:latin typeface="Century Gothic" panose="020B0502020202020204" pitchFamily="34" charset="0"/>
              </a:rPr>
              <a:t>are </a:t>
            </a:r>
            <a:r>
              <a:rPr lang="en-GB" altLang="en-US" sz="24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lots of </a:t>
            </a:r>
            <a:r>
              <a:rPr lang="en-GB" altLang="en-US" sz="2400" dirty="0">
                <a:solidFill>
                  <a:srgbClr val="10253F"/>
                </a:solidFill>
                <a:latin typeface="Century Gothic" panose="020B0502020202020204" pitchFamily="34" charset="0"/>
              </a:rPr>
              <a:t>free online mind mapping </a:t>
            </a:r>
            <a:r>
              <a:rPr lang="en-GB" altLang="en-US" sz="24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tools. </a:t>
            </a:r>
            <a:endParaRPr lang="en-GB" altLang="en-US" sz="2400" dirty="0">
              <a:solidFill>
                <a:srgbClr val="10253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294" y="95566"/>
            <a:ext cx="1564870" cy="16169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650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2" descr="http://llpsmiddle.global2.vic.edu.au/files/2011/07/pp0e600de2_0f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97" y="476672"/>
            <a:ext cx="7366483" cy="5985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180" y="95995"/>
            <a:ext cx="1326820" cy="1322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1593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ChangeArrowheads="1"/>
          </p:cNvSpPr>
          <p:nvPr/>
        </p:nvSpPr>
        <p:spPr bwMode="auto">
          <a:xfrm>
            <a:off x="138113" y="115888"/>
            <a:ext cx="882015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Collaboration:</a:t>
            </a:r>
            <a:endParaRPr lang="en-GB" altLang="en-US" sz="28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8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Studying with friends or parents </a:t>
            </a:r>
            <a:r>
              <a:rPr lang="en-GB" altLang="en-US" sz="2800" dirty="0">
                <a:solidFill>
                  <a:srgbClr val="10253F"/>
                </a:solidFill>
                <a:latin typeface="Century Gothic" panose="020B0502020202020204" pitchFamily="34" charset="0"/>
              </a:rPr>
              <a:t>and test </a:t>
            </a:r>
            <a:r>
              <a:rPr lang="en-GB" altLang="en-US" sz="28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knowledge.  </a:t>
            </a: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800" dirty="0" smtClean="0">
                <a:solidFill>
                  <a:srgbClr val="10253F"/>
                </a:solidFill>
                <a:latin typeface="Century Gothic" panose="020B0502020202020204" pitchFamily="34" charset="0"/>
              </a:rPr>
              <a:t>Remember </a:t>
            </a:r>
            <a:r>
              <a:rPr lang="en-GB" altLang="en-US" sz="2800" dirty="0">
                <a:solidFill>
                  <a:srgbClr val="10253F"/>
                </a:solidFill>
                <a:latin typeface="Century Gothic" panose="020B0502020202020204" pitchFamily="34" charset="0"/>
              </a:rPr>
              <a:t>you are meeting to revise rather than to chat!</a:t>
            </a:r>
          </a:p>
        </p:txBody>
      </p:sp>
      <p:pic>
        <p:nvPicPr>
          <p:cNvPr id="62467" name="Picture 5" descr="http://www.technobuffalo.com/wp-content/uploads/2012/06/iphone-facetime-over-3g-cellula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2636912"/>
            <a:ext cx="4073848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>
            <a:off x="4494535" y="2616922"/>
            <a:ext cx="4463728" cy="36002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2400" i="1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Facetime/Skype/</a:t>
            </a:r>
          </a:p>
          <a:p>
            <a:pPr algn="ctr" eaLnBrk="1" hangingPunct="1">
              <a:defRPr/>
            </a:pPr>
            <a:r>
              <a:rPr lang="en-GB" sz="2400" i="1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WhatsApp</a:t>
            </a:r>
            <a:r>
              <a:rPr lang="en-GB" sz="24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 can work </a:t>
            </a:r>
            <a:r>
              <a:rPr lang="en-GB" sz="2400" dirty="0">
                <a:solidFill>
                  <a:prstClr val="white"/>
                </a:solidFill>
                <a:latin typeface="Century Gothic" panose="020B0502020202020204" pitchFamily="34" charset="0"/>
              </a:rPr>
              <a:t>very well for students who are revising from their own study areas.</a:t>
            </a:r>
          </a:p>
        </p:txBody>
      </p:sp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447" y="115888"/>
            <a:ext cx="1187624" cy="1322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5388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Box 2"/>
          <p:cNvSpPr txBox="1">
            <a:spLocks noChangeArrowheads="1"/>
          </p:cNvSpPr>
          <p:nvPr/>
        </p:nvSpPr>
        <p:spPr bwMode="auto">
          <a:xfrm>
            <a:off x="201613" y="4330700"/>
            <a:ext cx="8893175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dirty="0">
                <a:solidFill>
                  <a:srgbClr val="002060"/>
                </a:solidFill>
              </a:rPr>
              <a:t>You can get these </a:t>
            </a:r>
            <a:r>
              <a:rPr lang="en-GB" altLang="en-US" dirty="0" smtClean="0">
                <a:solidFill>
                  <a:srgbClr val="002060"/>
                </a:solidFill>
              </a:rPr>
              <a:t>from teachers or online.</a:t>
            </a:r>
            <a:endParaRPr lang="en-GB" altLang="en-US" dirty="0">
              <a:solidFill>
                <a:srgbClr val="002060"/>
              </a:solidFill>
            </a:endParaRP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dirty="0" smtClean="0">
                <a:solidFill>
                  <a:srgbClr val="002060"/>
                </a:solidFill>
              </a:rPr>
              <a:t>You </a:t>
            </a:r>
            <a:r>
              <a:rPr lang="en-GB" altLang="en-US" dirty="0">
                <a:solidFill>
                  <a:srgbClr val="002060"/>
                </a:solidFill>
              </a:rPr>
              <a:t>can also download </a:t>
            </a:r>
            <a:r>
              <a:rPr lang="en-GB" altLang="en-US" b="1" dirty="0">
                <a:solidFill>
                  <a:srgbClr val="002060"/>
                </a:solidFill>
              </a:rPr>
              <a:t>mark schemes </a:t>
            </a:r>
            <a:r>
              <a:rPr lang="en-GB" altLang="en-US" dirty="0">
                <a:solidFill>
                  <a:srgbClr val="002060"/>
                </a:solidFill>
              </a:rPr>
              <a:t>to </a:t>
            </a:r>
            <a:r>
              <a:rPr lang="en-GB" altLang="en-US" dirty="0" smtClean="0">
                <a:solidFill>
                  <a:srgbClr val="002060"/>
                </a:solidFill>
              </a:rPr>
              <a:t>give </a:t>
            </a:r>
            <a:r>
              <a:rPr lang="en-GB" altLang="en-US" dirty="0">
                <a:solidFill>
                  <a:srgbClr val="002060"/>
                </a:solidFill>
              </a:rPr>
              <a:t>the answers and </a:t>
            </a:r>
            <a:r>
              <a:rPr lang="en-GB" altLang="en-US" b="1" dirty="0">
                <a:solidFill>
                  <a:srgbClr val="002060"/>
                </a:solidFill>
              </a:rPr>
              <a:t>examiners’ reports </a:t>
            </a:r>
            <a:r>
              <a:rPr lang="en-GB" altLang="en-US" dirty="0">
                <a:solidFill>
                  <a:srgbClr val="002060"/>
                </a:solidFill>
              </a:rPr>
              <a:t>which point out common errors.</a:t>
            </a:r>
          </a:p>
        </p:txBody>
      </p:sp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215901" y="188913"/>
            <a:ext cx="7452444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rgbClr val="002060"/>
                </a:solidFill>
                <a:latin typeface="Century Gothic" panose="020B0502020202020204" pitchFamily="34" charset="0"/>
              </a:rPr>
              <a:t>E</a:t>
            </a:r>
            <a:r>
              <a:rPr lang="en-GB" altLang="en-US" sz="3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xam </a:t>
            </a:r>
            <a:r>
              <a:rPr lang="en-GB" altLang="en-US" sz="3600" dirty="0">
                <a:solidFill>
                  <a:srgbClr val="002060"/>
                </a:solidFill>
                <a:latin typeface="Century Gothic" panose="020B0502020202020204" pitchFamily="34" charset="0"/>
              </a:rPr>
              <a:t>questions and papers under </a:t>
            </a:r>
            <a:r>
              <a:rPr lang="en-GB" altLang="en-US" sz="3600" b="1" i="1" dirty="0">
                <a:solidFill>
                  <a:srgbClr val="002060"/>
                </a:solidFill>
                <a:latin typeface="Century Gothic" panose="020B0502020202020204" pitchFamily="34" charset="0"/>
              </a:rPr>
              <a:t>timed</a:t>
            </a:r>
            <a:r>
              <a:rPr lang="en-GB" altLang="en-US" sz="3600" dirty="0">
                <a:solidFill>
                  <a:srgbClr val="002060"/>
                </a:solidFill>
                <a:latin typeface="Century Gothic" panose="020B0502020202020204" pitchFamily="34" charset="0"/>
              </a:rPr>
              <a:t> conditions</a:t>
            </a:r>
          </a:p>
        </p:txBody>
      </p:sp>
      <p:pic>
        <p:nvPicPr>
          <p:cNvPr id="63492" name="Picture 4" descr="http://www.ling.gu.se/~sylvana/images/p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557338"/>
            <a:ext cx="3889375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Picture 2" descr="http://www.comparestoreprices.co.uk/images/ne/newgate-the-street-wall-cloc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913" y="1389063"/>
            <a:ext cx="3087687" cy="29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447" y="115888"/>
            <a:ext cx="1187624" cy="1322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623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/>
          <p:nvPr/>
        </p:nvSpPr>
        <p:spPr>
          <a:xfrm>
            <a:off x="524094" y="313211"/>
            <a:ext cx="8136904" cy="595509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200" b="1" dirty="0">
                <a:ln w="6350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Times New Roman"/>
              </a:rPr>
              <a:t>W</a:t>
            </a:r>
            <a:r>
              <a:rPr lang="en-GB" sz="3200" b="1" dirty="0" smtClean="0">
                <a:ln w="6350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Times New Roman"/>
              </a:rPr>
              <a:t>hy are we </a:t>
            </a:r>
            <a:r>
              <a:rPr lang="en-GB" sz="3200" b="1" dirty="0">
                <a:ln w="6350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Times New Roman"/>
              </a:rPr>
              <a:t>doing </a:t>
            </a:r>
            <a:r>
              <a:rPr lang="en-GB" sz="3200" b="1" dirty="0" smtClean="0">
                <a:ln w="6350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002060"/>
                </a:solidFill>
                <a:latin typeface="Century Gothic" panose="020B0502020202020204" pitchFamily="34" charset="0"/>
                <a:ea typeface="Calibri"/>
                <a:cs typeface="Times New Roman"/>
              </a:rPr>
              <a:t>this?</a:t>
            </a:r>
            <a:endParaRPr lang="en-GB" sz="3200" dirty="0">
              <a:solidFill>
                <a:srgbClr val="002060"/>
              </a:solidFill>
              <a:latin typeface="Century Gothic" panose="020B0502020202020204" pitchFamily="34" charset="0"/>
              <a:ea typeface="Calibri"/>
              <a:cs typeface="Times New Roman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16931" y="1052736"/>
            <a:ext cx="4807694" cy="54726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GB" sz="1600" dirty="0" smtClean="0">
                <a:latin typeface="Century Gothic" panose="020B0502020202020204" pitchFamily="34" charset="0"/>
                <a:ea typeface="Calibri"/>
                <a:cs typeface="Times New Roman"/>
              </a:rPr>
              <a:t>This is for your son/daughter</a:t>
            </a:r>
            <a:endParaRPr lang="en-GB" sz="1600" dirty="0" smtClean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lvl="0">
              <a:spcAft>
                <a:spcPts val="0"/>
              </a:spcAft>
            </a:pPr>
            <a:endParaRPr lang="en-GB" sz="16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GB" sz="16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Success in exams is not the be all and end all in life BUT IT DOES HELP! </a:t>
            </a:r>
            <a:endParaRPr lang="en-GB" sz="1600" dirty="0" smtClean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lvl="0">
              <a:spcAft>
                <a:spcPts val="0"/>
              </a:spcAft>
            </a:pPr>
            <a:endParaRPr lang="en-GB" sz="16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GB" sz="16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Exams do mean </a:t>
            </a:r>
            <a:r>
              <a:rPr lang="en-GB" sz="16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grades </a:t>
            </a:r>
            <a:r>
              <a:rPr lang="en-GB" sz="16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and good grades mean a better chance of a good job or further and higher education, a career and opportunities. </a:t>
            </a:r>
            <a:endParaRPr lang="en-GB" sz="1600" dirty="0" smtClean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endParaRPr lang="en-GB" sz="1600" dirty="0"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GB" sz="1600" dirty="0" smtClean="0">
                <a:latin typeface="Century Gothic" panose="020B0502020202020204" pitchFamily="34" charset="0"/>
                <a:ea typeface="Calibri"/>
                <a:cs typeface="Times New Roman"/>
              </a:rPr>
              <a:t>Encourage them </a:t>
            </a:r>
            <a:r>
              <a:rPr lang="en-GB" sz="16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not to </a:t>
            </a:r>
            <a:r>
              <a:rPr lang="en-GB" sz="16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throw opportunities away because </a:t>
            </a:r>
            <a:r>
              <a:rPr lang="en-GB" sz="1600" dirty="0" smtClean="0">
                <a:latin typeface="Century Gothic" panose="020B0502020202020204" pitchFamily="34" charset="0"/>
                <a:ea typeface="Calibri"/>
                <a:cs typeface="Times New Roman"/>
              </a:rPr>
              <a:t>they </a:t>
            </a:r>
            <a:r>
              <a:rPr lang="en-GB" sz="16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are </a:t>
            </a:r>
            <a:r>
              <a:rPr lang="en-GB" sz="16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too lazy or impatient for the summer to begin.  </a:t>
            </a:r>
            <a:endParaRPr lang="en-GB" sz="1600" dirty="0" smtClean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lvl="0">
              <a:spcAft>
                <a:spcPts val="0"/>
              </a:spcAft>
            </a:pPr>
            <a:endParaRPr lang="en-GB" sz="1600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GB" sz="1600" b="1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GCSEs are not impossible</a:t>
            </a:r>
            <a:r>
              <a:rPr lang="en-GB" sz="1600" dirty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; they are designed for most people to do well in</a:t>
            </a:r>
            <a:r>
              <a:rPr lang="en-GB" sz="1600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.</a:t>
            </a:r>
          </a:p>
          <a:p>
            <a:pPr lvl="0">
              <a:spcAft>
                <a:spcPts val="0"/>
              </a:spcAft>
            </a:pPr>
            <a:endParaRPr lang="en-GB" sz="1600" dirty="0" smtClean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GB" sz="1600" dirty="0" smtClean="0">
                <a:latin typeface="Century Gothic" panose="020B0502020202020204" pitchFamily="34" charset="0"/>
                <a:ea typeface="Calibri"/>
                <a:cs typeface="Times New Roman"/>
              </a:rPr>
              <a:t>Help them set a </a:t>
            </a:r>
            <a:r>
              <a:rPr lang="en-GB" sz="1600" b="1" dirty="0" smtClean="0">
                <a:latin typeface="Century Gothic" panose="020B0502020202020204" pitchFamily="34" charset="0"/>
                <a:ea typeface="Calibri"/>
                <a:cs typeface="Times New Roman"/>
              </a:rPr>
              <a:t>target </a:t>
            </a:r>
            <a:r>
              <a:rPr lang="en-GB" sz="1600" dirty="0" smtClean="0">
                <a:latin typeface="Century Gothic" panose="020B0502020202020204" pitchFamily="34" charset="0"/>
                <a:ea typeface="Calibri"/>
                <a:cs typeface="Times New Roman"/>
              </a:rPr>
              <a:t>and </a:t>
            </a:r>
            <a:r>
              <a:rPr lang="en-GB" sz="1600" b="1" dirty="0" smtClean="0">
                <a:latin typeface="Century Gothic" panose="020B0502020202020204" pitchFamily="34" charset="0"/>
                <a:ea typeface="Calibri"/>
                <a:cs typeface="Times New Roman"/>
              </a:rPr>
              <a:t>go for it!</a:t>
            </a:r>
            <a:r>
              <a:rPr lang="en-GB" sz="1600" b="1" dirty="0" smtClean="0">
                <a:effectLst/>
                <a:latin typeface="Century Gothic" panose="020B0502020202020204" pitchFamily="34" charset="0"/>
                <a:ea typeface="Calibri"/>
                <a:cs typeface="Times New Roman"/>
              </a:rPr>
              <a:t>  </a:t>
            </a:r>
            <a:endParaRPr lang="en-GB" sz="1600" b="1" dirty="0">
              <a:effectLst/>
              <a:latin typeface="Century Gothic" panose="020B0502020202020204" pitchFamily="34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effectLst/>
                <a:latin typeface="Arial Rounded MT Bold" pitchFamily="34" charset="0"/>
                <a:ea typeface="Calibri"/>
                <a:cs typeface="Times New Roman"/>
              </a:rPr>
              <a:t> </a:t>
            </a:r>
          </a:p>
        </p:txBody>
      </p:sp>
      <p:pic>
        <p:nvPicPr>
          <p:cNvPr id="8194" name="Picture 2" descr="stock vector : cartoon student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760" y="1268760"/>
            <a:ext cx="3179238" cy="498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447" y="115888"/>
            <a:ext cx="1187624" cy="1322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814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1273</Words>
  <Application>Microsoft Office PowerPoint</Application>
  <PresentationFormat>On-screen Show (4:3)</PresentationFormat>
  <Paragraphs>409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ＭＳ Ｐゴシック</vt:lpstr>
      <vt:lpstr>Arial</vt:lpstr>
      <vt:lpstr>Arial Rounded MT Bold</vt:lpstr>
      <vt:lpstr>Calibri</vt:lpstr>
      <vt:lpstr>Century Gothic</vt:lpstr>
      <vt:lpstr>Symbol</vt:lpstr>
      <vt:lpstr>Times New Roman</vt:lpstr>
      <vt:lpstr>Wingdings</vt:lpstr>
      <vt:lpstr>Wingdings 3</vt:lpstr>
      <vt:lpstr>Office Theme</vt:lpstr>
      <vt:lpstr>Revision Tips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 Phases: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JohnsonV</cp:lastModifiedBy>
  <cp:revision>56</cp:revision>
  <dcterms:created xsi:type="dcterms:W3CDTF">2013-02-24T17:33:17Z</dcterms:created>
  <dcterms:modified xsi:type="dcterms:W3CDTF">2022-03-31T11:44:53Z</dcterms:modified>
</cp:coreProperties>
</file>